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2" r:id="rId1"/>
    <p:sldMasterId id="2147483708" r:id="rId2"/>
  </p:sldMasterIdLst>
  <p:notesMasterIdLst>
    <p:notesMasterId r:id="rId33"/>
  </p:notesMasterIdLst>
  <p:handoutMasterIdLst>
    <p:handoutMasterId r:id="rId34"/>
  </p:handoutMasterIdLst>
  <p:sldIdLst>
    <p:sldId id="1097" r:id="rId3"/>
    <p:sldId id="863" r:id="rId4"/>
    <p:sldId id="1096" r:id="rId5"/>
    <p:sldId id="875" r:id="rId6"/>
    <p:sldId id="876" r:id="rId7"/>
    <p:sldId id="877" r:id="rId8"/>
    <p:sldId id="886" r:id="rId9"/>
    <p:sldId id="1094" r:id="rId10"/>
    <p:sldId id="891" r:id="rId11"/>
    <p:sldId id="893" r:id="rId12"/>
    <p:sldId id="894" r:id="rId13"/>
    <p:sldId id="896" r:id="rId14"/>
    <p:sldId id="898" r:id="rId15"/>
    <p:sldId id="906" r:id="rId16"/>
    <p:sldId id="915" r:id="rId17"/>
    <p:sldId id="920" r:id="rId18"/>
    <p:sldId id="922" r:id="rId19"/>
    <p:sldId id="924" r:id="rId20"/>
    <p:sldId id="927" r:id="rId21"/>
    <p:sldId id="930" r:id="rId22"/>
    <p:sldId id="950" r:id="rId23"/>
    <p:sldId id="951" r:id="rId24"/>
    <p:sldId id="957" r:id="rId25"/>
    <p:sldId id="958" r:id="rId26"/>
    <p:sldId id="1101" r:id="rId27"/>
    <p:sldId id="960" r:id="rId28"/>
    <p:sldId id="961" r:id="rId29"/>
    <p:sldId id="968" r:id="rId30"/>
    <p:sldId id="989" r:id="rId31"/>
    <p:sldId id="985" r:id="rId32"/>
  </p:sldIdLst>
  <p:sldSz cx="9144000" cy="6858000" type="screen4x3"/>
  <p:notesSz cx="9296400" cy="7010400"/>
  <p:embeddedFontLs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ECAFF"/>
    <a:srgbClr val="DBCEEF"/>
    <a:srgbClr val="C9DCFF"/>
    <a:srgbClr val="FFFFFF"/>
    <a:srgbClr val="0070C0"/>
    <a:srgbClr val="C0504D"/>
    <a:srgbClr val="FFFFCC"/>
    <a:srgbClr val="4F81B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6654" autoAdjust="0"/>
  </p:normalViewPr>
  <p:slideViewPr>
    <p:cSldViewPr snapToGrid="0">
      <p:cViewPr varScale="1">
        <p:scale>
          <a:sx n="88" d="100"/>
          <a:sy n="88" d="100"/>
        </p:scale>
        <p:origin x="144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898" y="60"/>
      </p:cViewPr>
      <p:guideLst>
        <p:guide orient="horz" pos="2208"/>
        <p:guide pos="292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 dirty="0">
              <a:latin typeface="Georgia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DB34B393-E8D5-477E-8DE9-1965D8A40220}" type="datetimeFigureOut">
              <a:rPr lang="en-US" smtClean="0">
                <a:latin typeface="Georgia" pitchFamily="18" charset="0"/>
              </a:rPr>
              <a:pPr/>
              <a:t>12/10/2021</a:t>
            </a:fld>
            <a:endParaRPr lang="en-US" dirty="0">
              <a:latin typeface="Georgia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 dirty="0">
              <a:latin typeface="Georgia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FFDDD4FC-6D2D-426E-B7A9-3BE239CA958C}" type="slidenum">
              <a:rPr lang="en-US" smtClean="0">
                <a:latin typeface="Georgia" pitchFamily="18" charset="0"/>
              </a:rPr>
              <a:pPr/>
              <a:t>‹#›</a:t>
            </a:fld>
            <a:endParaRPr lang="en-US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56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Georg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Georgia" pitchFamily="18" charset="0"/>
              </a:defRPr>
            </a:lvl1pPr>
          </a:lstStyle>
          <a:p>
            <a:fld id="{C8E08101-B3C0-4B75-ADBA-825018E13600}" type="datetimeFigureOut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Georgi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>
                <a:latin typeface="Georgia" pitchFamily="18" charset="0"/>
              </a:defRPr>
            </a:lvl1pPr>
          </a:lstStyle>
          <a:p>
            <a:fld id="{4D3D297D-9C79-48E8-8880-B836620EBD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0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06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692375" y="6466701"/>
            <a:ext cx="412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D77E42E-BB35-4498-9996-3D719BB5E207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Georgia" pitchFamily="18" charset="0"/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Georgia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447115" y="6466701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D77E42E-BB35-4498-9996-3D719BB5E207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 algn="r"/>
              <a:t>‹#›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/26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9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066800"/>
            <a:ext cx="9144000" cy="147002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 smtClean="0"/>
              <a:t>Cryptography (2021S)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24</a:t>
            </a:r>
            <a:endParaRPr lang="en-US" sz="2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3505200"/>
            <a:ext cx="9144000" cy="1295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 smtClean="0"/>
              <a:t>LiangFeng</a:t>
            </a:r>
            <a:r>
              <a:rPr lang="en-US" sz="2400" dirty="0" smtClean="0"/>
              <a:t> Zhang </a:t>
            </a:r>
          </a:p>
          <a:p>
            <a:pPr marL="0" indent="0" algn="ctr">
              <a:buNone/>
            </a:pPr>
            <a:r>
              <a:rPr lang="en-US" altLang="zh-CN" sz="2400" dirty="0" smtClean="0"/>
              <a:t>zhanglf@shanghaitech.edu.cn</a:t>
            </a:r>
          </a:p>
          <a:p>
            <a:pPr marL="0" indent="0" algn="ctr">
              <a:buNone/>
            </a:pPr>
            <a:r>
              <a:rPr lang="en-US" sz="2400" dirty="0" smtClean="0"/>
              <a:t>SIST, </a:t>
            </a:r>
            <a:r>
              <a:rPr lang="en-US" sz="2400" dirty="0" err="1" smtClean="0"/>
              <a:t>ShanghaiTech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41" y="2091178"/>
            <a:ext cx="2238535" cy="31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err="1" smtClean="0"/>
              <a:t>Goofycoin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9622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Double-spending attack</a:t>
            </a:r>
            <a:r>
              <a:rPr lang="en-US" sz="2000" dirty="0"/>
              <a:t>: </a:t>
            </a:r>
            <a:r>
              <a:rPr lang="en-US" sz="2000" dirty="0" smtClean="0"/>
              <a:t>Spend the </a:t>
            </a:r>
            <a:r>
              <a:rPr lang="en-US" sz="2000" dirty="0"/>
              <a:t>same coin twice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Alice </a:t>
            </a:r>
            <a:r>
              <a:rPr lang="en-US" dirty="0" smtClean="0"/>
              <a:t>transfer </a:t>
            </a:r>
            <a:r>
              <a:rPr lang="en-US" dirty="0"/>
              <a:t>her </a:t>
            </a:r>
            <a:r>
              <a:rPr lang="en-US" dirty="0" smtClean="0"/>
              <a:t>coin by </a:t>
            </a:r>
            <a:r>
              <a:rPr lang="en-US" dirty="0"/>
              <a:t>sending her signed </a:t>
            </a:r>
            <a:r>
              <a:rPr lang="en-US" dirty="0" smtClean="0"/>
              <a:t>statement to Bob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Alice didn’t </a:t>
            </a:r>
            <a:r>
              <a:rPr lang="en-US" dirty="0"/>
              <a:t>tell anyone </a:t>
            </a:r>
            <a:r>
              <a:rPr lang="en-US" dirty="0" smtClean="0"/>
              <a:t>else</a:t>
            </a:r>
            <a:r>
              <a:rPr lang="en-US" dirty="0"/>
              <a:t> </a:t>
            </a:r>
            <a:r>
              <a:rPr lang="en-US" dirty="0" smtClean="0"/>
              <a:t>about this transfer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Alice sends a </a:t>
            </a:r>
            <a:r>
              <a:rPr lang="en-US" dirty="0"/>
              <a:t>signed statement </a:t>
            </a:r>
            <a:r>
              <a:rPr lang="en-US" dirty="0" smtClean="0"/>
              <a:t>that </a:t>
            </a:r>
            <a:r>
              <a:rPr lang="en-US" dirty="0"/>
              <a:t>pays the same coin to </a:t>
            </a:r>
            <a:r>
              <a:rPr lang="en-US" dirty="0" smtClean="0"/>
              <a:t>Charlie.  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Bob and </a:t>
            </a:r>
            <a:r>
              <a:rPr lang="en-US" dirty="0" smtClean="0"/>
              <a:t>Charlie both claim to </a:t>
            </a:r>
            <a:r>
              <a:rPr lang="en-US" dirty="0"/>
              <a:t>be the owner of </a:t>
            </a:r>
            <a:r>
              <a:rPr lang="en-US" dirty="0" smtClean="0"/>
              <a:t>that </a:t>
            </a:r>
            <a:r>
              <a:rPr lang="en-US" dirty="0"/>
              <a:t>coin</a:t>
            </a:r>
            <a:r>
              <a:rPr lang="en-US" dirty="0" smtClean="0"/>
              <a:t>.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Double-spending attack is one </a:t>
            </a:r>
            <a:r>
              <a:rPr lang="en-US" sz="2000" dirty="0">
                <a:solidFill>
                  <a:srgbClr val="C00000"/>
                </a:solidFill>
              </a:rPr>
              <a:t>of the key problems that </a:t>
            </a:r>
            <a:r>
              <a:rPr lang="en-US" sz="2000" b="1" dirty="0" smtClean="0">
                <a:solidFill>
                  <a:srgbClr val="C00000"/>
                </a:solidFill>
              </a:rPr>
              <a:t>any cryptocurrency </a:t>
            </a:r>
            <a:r>
              <a:rPr lang="en-US" sz="2000" b="1" dirty="0">
                <a:solidFill>
                  <a:srgbClr val="C00000"/>
                </a:solidFill>
              </a:rPr>
              <a:t>has to solve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63" y="3094440"/>
            <a:ext cx="3122475" cy="27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17" y="2844800"/>
            <a:ext cx="5046743" cy="16459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Scroogecoin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65382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Scrooge </a:t>
            </a:r>
            <a:r>
              <a:rPr lang="en-US" sz="2000" dirty="0"/>
              <a:t>publishes </a:t>
            </a:r>
            <a:r>
              <a:rPr lang="en-US" sz="2000" dirty="0" smtClean="0"/>
              <a:t>an </a:t>
            </a:r>
            <a:r>
              <a:rPr lang="en-US" sz="2000" b="1" dirty="0" smtClean="0"/>
              <a:t>append-only </a:t>
            </a:r>
            <a:r>
              <a:rPr lang="en-US" sz="2000" b="1" dirty="0"/>
              <a:t>ledger </a:t>
            </a:r>
            <a:r>
              <a:rPr lang="en-US" sz="2000" dirty="0"/>
              <a:t>containing </a:t>
            </a:r>
            <a:r>
              <a:rPr lang="en-US" sz="2000" dirty="0" smtClean="0"/>
              <a:t>all TX history 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Any </a:t>
            </a:r>
            <a:r>
              <a:rPr lang="en-US" dirty="0"/>
              <a:t>data written to this ledger will </a:t>
            </a:r>
            <a:r>
              <a:rPr lang="en-US" b="1" dirty="0"/>
              <a:t>remain </a:t>
            </a:r>
            <a:r>
              <a:rPr lang="en-US" b="1" dirty="0" smtClean="0"/>
              <a:t>forever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ledger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A TX must </a:t>
            </a:r>
            <a:r>
              <a:rPr lang="en-US" b="1" dirty="0"/>
              <a:t>be written </a:t>
            </a:r>
            <a:r>
              <a:rPr lang="en-US" dirty="0"/>
              <a:t>in </a:t>
            </a:r>
            <a:r>
              <a:rPr lang="en-US" dirty="0" smtClean="0"/>
              <a:t>the ledger </a:t>
            </a:r>
            <a:r>
              <a:rPr lang="en-US" dirty="0"/>
              <a:t>before </a:t>
            </a:r>
            <a:r>
              <a:rPr lang="en-US" dirty="0" smtClean="0"/>
              <a:t>it is accepted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history of coins </a:t>
            </a:r>
            <a:r>
              <a:rPr lang="en-US" dirty="0" smtClean="0"/>
              <a:t>will </a:t>
            </a:r>
            <a:r>
              <a:rPr lang="en-US" dirty="0"/>
              <a:t>be publicly </a:t>
            </a:r>
            <a:r>
              <a:rPr lang="en-US" dirty="0" smtClean="0"/>
              <a:t>documented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Each block: </a:t>
            </a:r>
            <a:r>
              <a:rPr lang="en-US" dirty="0" smtClean="0"/>
              <a:t>ID of TX, TX contents</a:t>
            </a:r>
            <a:r>
              <a:rPr lang="en-US" dirty="0"/>
              <a:t>, </a:t>
            </a:r>
            <a:r>
              <a:rPr lang="en-US" dirty="0" smtClean="0"/>
              <a:t>a </a:t>
            </a:r>
            <a:r>
              <a:rPr lang="en-US" dirty="0"/>
              <a:t>hash pointer to the previous </a:t>
            </a:r>
            <a:r>
              <a:rPr lang="en-US" dirty="0" smtClean="0"/>
              <a:t>block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520062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altLang="zh-CN" sz="2000" dirty="0" smtClean="0"/>
              <a:t>TX</a:t>
            </a:r>
            <a:r>
              <a:rPr lang="en-US" sz="2000" dirty="0" smtClean="0"/>
              <a:t> counts </a:t>
            </a:r>
            <a:r>
              <a:rPr lang="en-US" sz="2000" dirty="0" err="1" smtClean="0"/>
              <a:t>iff</a:t>
            </a:r>
            <a:r>
              <a:rPr lang="en-US" sz="2000" dirty="0" smtClean="0"/>
              <a:t> it </a:t>
            </a:r>
            <a:r>
              <a:rPr lang="en-US" sz="2000" dirty="0"/>
              <a:t>is in the block </a:t>
            </a:r>
            <a:r>
              <a:rPr lang="en-US" sz="2000" dirty="0" smtClean="0"/>
              <a:t>chain </a:t>
            </a:r>
            <a:r>
              <a:rPr lang="en-US" sz="2000" b="1" dirty="0" smtClean="0"/>
              <a:t>signed </a:t>
            </a:r>
            <a:r>
              <a:rPr lang="en-US" sz="2000" b="1" dirty="0"/>
              <a:t>by Scrooge</a:t>
            </a:r>
            <a:r>
              <a:rPr lang="en-US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Scrooge </a:t>
            </a:r>
            <a:r>
              <a:rPr lang="en-US" sz="2000" b="1" dirty="0" smtClean="0"/>
              <a:t>doesn’t endorse </a:t>
            </a:r>
            <a:r>
              <a:rPr lang="en-US" sz="2000" dirty="0" smtClean="0"/>
              <a:t>a TX that double spends a coin.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 TX is </a:t>
            </a:r>
            <a:r>
              <a:rPr lang="en-US" b="1" dirty="0"/>
              <a:t>endorsed by Scrooge</a:t>
            </a:r>
            <a:r>
              <a:rPr lang="en-US" dirty="0"/>
              <a:t>? </a:t>
            </a:r>
            <a:r>
              <a:rPr lang="en-US" dirty="0" smtClean="0"/>
              <a:t>Checking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4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Scroogecoin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999622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Scroogecoin, there are two kinds of transactions.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CreateCoins</a:t>
            </a:r>
            <a:r>
              <a:rPr lang="en-US" dirty="0" smtClean="0"/>
              <a:t>: valid if it is signed by Scrooge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2" y="1710614"/>
            <a:ext cx="4279538" cy="2129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78" y="1710614"/>
            <a:ext cx="2663914" cy="2129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" y="3956182"/>
            <a:ext cx="9144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PayCoins</a:t>
            </a:r>
            <a:r>
              <a:rPr lang="en-US" sz="2000" dirty="0" smtClean="0"/>
              <a:t>: Consumes coins; creates new coins of same total value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PayCoins </a:t>
            </a:r>
            <a:r>
              <a:rPr lang="en-US" dirty="0" smtClean="0"/>
              <a:t>TX </a:t>
            </a:r>
            <a:r>
              <a:rPr lang="en-US" dirty="0"/>
              <a:t>is valid </a:t>
            </a:r>
            <a:r>
              <a:rPr lang="en-US" dirty="0" err="1"/>
              <a:t>iff</a:t>
            </a:r>
            <a:endParaRPr lang="en-US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dirty="0"/>
              <a:t>The consumed coins are </a:t>
            </a:r>
            <a:r>
              <a:rPr lang="en-US" sz="1600" b="1" dirty="0" smtClean="0"/>
              <a:t>valid</a:t>
            </a:r>
            <a:r>
              <a:rPr lang="en-US" sz="1600" dirty="0" smtClean="0"/>
              <a:t> (created in previous TXs)</a:t>
            </a:r>
            <a:endParaRPr lang="en-US" sz="1600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dirty="0"/>
              <a:t>The consumed coins have </a:t>
            </a:r>
            <a:r>
              <a:rPr lang="en-US" sz="1600" b="1" dirty="0"/>
              <a:t>not already been consumed </a:t>
            </a:r>
            <a:r>
              <a:rPr lang="en-US" sz="1600" dirty="0" smtClean="0"/>
              <a:t>earlier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b="1" dirty="0" smtClean="0"/>
              <a:t>Out coins = in coins</a:t>
            </a:r>
            <a:endParaRPr lang="en-US" sz="1600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It is validly</a:t>
            </a:r>
            <a:r>
              <a:rPr lang="en-US" sz="1600" b="1" dirty="0" smtClean="0"/>
              <a:t> </a:t>
            </a:r>
            <a:r>
              <a:rPr lang="en-US" sz="1600" b="1" dirty="0"/>
              <a:t>signed </a:t>
            </a:r>
            <a:r>
              <a:rPr lang="en-US" sz="1600" dirty="0"/>
              <a:t>by the owners of </a:t>
            </a:r>
            <a:r>
              <a:rPr lang="en-US" sz="1600" dirty="0" smtClean="0"/>
              <a:t>all consumed coins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39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Scroogecoin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898022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</a:t>
            </a:r>
            <a:r>
              <a:rPr lang="en-US" sz="2000" b="1" dirty="0" smtClean="0"/>
              <a:t>PayCoins</a:t>
            </a:r>
            <a:r>
              <a:rPr lang="en-US" sz="2000" dirty="0" smtClean="0"/>
              <a:t> transaction is valid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Scrooge will accept it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Scrooge </a:t>
            </a:r>
            <a:r>
              <a:rPr lang="en-US" b="1" dirty="0" smtClean="0"/>
              <a:t>write </a:t>
            </a:r>
            <a:r>
              <a:rPr lang="en-US" b="1" dirty="0"/>
              <a:t>it into the ledger </a:t>
            </a:r>
            <a:r>
              <a:rPr lang="en-US" dirty="0" smtClean="0"/>
              <a:t>by appending </a:t>
            </a:r>
            <a:r>
              <a:rPr lang="en-US" dirty="0"/>
              <a:t>it to the </a:t>
            </a:r>
            <a:r>
              <a:rPr lang="en-US" dirty="0" smtClean="0"/>
              <a:t>blockchain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everyone </a:t>
            </a:r>
            <a:r>
              <a:rPr lang="en-US" b="1" dirty="0"/>
              <a:t>can see that </a:t>
            </a:r>
            <a:r>
              <a:rPr lang="en-US" dirty="0" smtClean="0"/>
              <a:t>this TX has </a:t>
            </a:r>
            <a:r>
              <a:rPr lang="en-US" dirty="0"/>
              <a:t>happened.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Prevent double spending: </a:t>
            </a:r>
            <a:r>
              <a:rPr lang="en-US" sz="2000" dirty="0"/>
              <a:t>People can determine if </a:t>
            </a:r>
            <a:endParaRPr lang="en-US" sz="2000" b="1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coins </a:t>
            </a:r>
            <a:r>
              <a:rPr lang="en-US" dirty="0"/>
              <a:t>are </a:t>
            </a:r>
            <a:r>
              <a:rPr lang="en-US" dirty="0" smtClean="0"/>
              <a:t>valid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all TXs </a:t>
            </a:r>
            <a:r>
              <a:rPr lang="en-US" dirty="0"/>
              <a:t>are valid </a:t>
            </a:r>
            <a:endParaRPr lang="en-US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every </a:t>
            </a:r>
            <a:r>
              <a:rPr lang="en-US" dirty="0"/>
              <a:t>coin </a:t>
            </a:r>
            <a:r>
              <a:rPr lang="en-US" dirty="0" smtClean="0"/>
              <a:t>is spent </a:t>
            </a:r>
            <a:r>
              <a:rPr lang="en-US" dirty="0"/>
              <a:t>only once </a:t>
            </a:r>
            <a:endParaRPr lang="en-US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centralization</a:t>
            </a:r>
            <a:r>
              <a:rPr lang="en-US" sz="2000" dirty="0"/>
              <a:t> in Scroogecoin: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Scrooge </a:t>
            </a:r>
            <a:r>
              <a:rPr lang="en-US" dirty="0" smtClean="0"/>
              <a:t>stop </a:t>
            </a:r>
            <a:r>
              <a:rPr lang="en-US" dirty="0"/>
              <a:t>endorsing </a:t>
            </a:r>
            <a:r>
              <a:rPr lang="en-US" dirty="0" smtClean="0"/>
              <a:t>TXs </a:t>
            </a:r>
            <a:r>
              <a:rPr lang="en-US" dirty="0"/>
              <a:t>from some </a:t>
            </a:r>
            <a:r>
              <a:rPr lang="en-US" dirty="0" smtClean="0"/>
              <a:t>users? </a:t>
            </a:r>
          </a:p>
          <a:p>
            <a:pPr marL="1714500" lvl="3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coins become unspendable</a:t>
            </a:r>
            <a:endParaRPr lang="en-US" dirty="0"/>
          </a:p>
          <a:p>
            <a:pPr marL="1714500" lvl="3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cryptocurrencies with a CA largely failed to take off in practice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Get </a:t>
            </a:r>
            <a:r>
              <a:rPr lang="en-US" sz="2000" b="1" dirty="0"/>
              <a:t>rid of Scrooge</a:t>
            </a:r>
            <a:r>
              <a:rPr lang="en-US" sz="2000" dirty="0"/>
              <a:t>? </a:t>
            </a:r>
            <a:r>
              <a:rPr lang="en-US" sz="2000" dirty="0" smtClean="0"/>
              <a:t>Need </a:t>
            </a:r>
            <a:r>
              <a:rPr lang="en-US" sz="2000" b="1" dirty="0">
                <a:solidFill>
                  <a:srgbClr val="0000FF"/>
                </a:solidFill>
              </a:rPr>
              <a:t>Distributed Consensus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users </a:t>
            </a:r>
            <a:r>
              <a:rPr lang="en-US" dirty="0"/>
              <a:t>can </a:t>
            </a:r>
            <a:r>
              <a:rPr lang="en-US" b="1" dirty="0"/>
              <a:t>agree on a single published blockchain </a:t>
            </a:r>
            <a:r>
              <a:rPr lang="en-US" dirty="0"/>
              <a:t>as the TX history </a:t>
            </a:r>
            <a:endParaRPr lang="en-US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users </a:t>
            </a:r>
            <a:r>
              <a:rPr lang="en-US" dirty="0"/>
              <a:t>can agree on </a:t>
            </a:r>
            <a:r>
              <a:rPr lang="en-US" b="1" dirty="0"/>
              <a:t>which </a:t>
            </a:r>
            <a:r>
              <a:rPr lang="en-US" b="1" dirty="0" smtClean="0"/>
              <a:t>TXs </a:t>
            </a:r>
            <a:r>
              <a:rPr lang="en-US" b="1" dirty="0"/>
              <a:t>are </a:t>
            </a:r>
            <a:r>
              <a:rPr lang="en-US" b="1" dirty="0" smtClean="0"/>
              <a:t>valid, have </a:t>
            </a:r>
            <a:r>
              <a:rPr lang="en-US" b="1" dirty="0"/>
              <a:t>actually occurred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users need to be able to </a:t>
            </a:r>
            <a:r>
              <a:rPr lang="en-US" b="1" dirty="0"/>
              <a:t>assign IDs in a decentralized way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minting of new coins </a:t>
            </a:r>
            <a:r>
              <a:rPr lang="en-US" dirty="0"/>
              <a:t>needs to be </a:t>
            </a:r>
            <a:r>
              <a:rPr lang="en-US" dirty="0" smtClean="0"/>
              <a:t>decentralized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4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Distributed Consensus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14862"/>
                <a:ext cx="91440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Distributed </a:t>
                </a:r>
                <a:r>
                  <a:rPr lang="en-US" sz="2000" b="1" dirty="0"/>
                  <a:t>C</a:t>
                </a:r>
                <a:r>
                  <a:rPr lang="en-US" sz="2000" b="1" dirty="0" smtClean="0"/>
                  <a:t>onsensus Problem:</a:t>
                </a:r>
                <a:endParaRPr lang="en-US" sz="2000" dirty="0" smtClean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nodes; each </a:t>
                </a:r>
                <a:r>
                  <a:rPr lang="en-US" dirty="0"/>
                  <a:t>have an </a:t>
                </a:r>
                <a:r>
                  <a:rPr lang="en-US" dirty="0" smtClean="0"/>
                  <a:t>input; some nodes </a:t>
                </a:r>
                <a:r>
                  <a:rPr lang="en-US" dirty="0"/>
                  <a:t>are faulty or </a:t>
                </a:r>
                <a:r>
                  <a:rPr lang="en-US" dirty="0" smtClean="0"/>
                  <a:t>malicious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all </a:t>
                </a:r>
                <a:r>
                  <a:rPr lang="en-US" dirty="0"/>
                  <a:t>honest nodes </a:t>
                </a:r>
                <a:r>
                  <a:rPr lang="en-US" dirty="0" smtClean="0"/>
                  <a:t>agree on a value that was generated </a:t>
                </a:r>
                <a:r>
                  <a:rPr lang="en-US" dirty="0"/>
                  <a:t>by an honest </a:t>
                </a:r>
                <a:r>
                  <a:rPr lang="en-US" dirty="0" smtClean="0"/>
                  <a:t>node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State of a blockchain system:</a:t>
                </a:r>
                <a:endParaRPr lang="en-US" sz="2000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All </a:t>
                </a:r>
                <a:r>
                  <a:rPr lang="en-US" dirty="0"/>
                  <a:t>nodes </a:t>
                </a:r>
                <a:r>
                  <a:rPr lang="en-US" dirty="0" smtClean="0"/>
                  <a:t>have </a:t>
                </a:r>
                <a:r>
                  <a:rPr lang="en-US" b="1" dirty="0"/>
                  <a:t>a ledger </a:t>
                </a:r>
                <a:r>
                  <a:rPr lang="en-US" dirty="0"/>
                  <a:t>consisting of a sequence of blocks, each containing a list of </a:t>
                </a:r>
                <a:r>
                  <a:rPr lang="en-US" dirty="0" smtClean="0"/>
                  <a:t>TXs </a:t>
                </a:r>
                <a:r>
                  <a:rPr lang="en-US" dirty="0"/>
                  <a:t>that they have reached consensus on. 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Each </a:t>
                </a:r>
                <a:r>
                  <a:rPr lang="en-US" dirty="0"/>
                  <a:t>node has a pool of </a:t>
                </a:r>
                <a:r>
                  <a:rPr lang="en-US" b="1" dirty="0"/>
                  <a:t>outstanding </a:t>
                </a:r>
                <a:r>
                  <a:rPr lang="en-US" b="1" dirty="0" smtClean="0"/>
                  <a:t>TXs </a:t>
                </a:r>
                <a:r>
                  <a:rPr lang="en-US" dirty="0"/>
                  <a:t>that it has heard about but that have not yet been included in the block chain. </a:t>
                </a:r>
              </a:p>
              <a:p>
                <a:pPr marL="1714500" lvl="3" indent="-34290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Nodes may </a:t>
                </a:r>
                <a:r>
                  <a:rPr lang="en-US" sz="1600" dirty="0"/>
                  <a:t>have </a:t>
                </a:r>
                <a:r>
                  <a:rPr lang="en-US" sz="1600" dirty="0" smtClean="0"/>
                  <a:t>slightly </a:t>
                </a:r>
                <a:r>
                  <a:rPr lang="en-US" sz="1600" dirty="0"/>
                  <a:t>different </a:t>
                </a:r>
                <a:r>
                  <a:rPr lang="en-US" sz="1600" dirty="0" smtClean="0"/>
                  <a:t>versions </a:t>
                </a:r>
                <a:r>
                  <a:rPr lang="en-US" sz="1600" dirty="0"/>
                  <a:t>of </a:t>
                </a:r>
                <a:r>
                  <a:rPr lang="en-US" sz="1600" dirty="0" smtClean="0"/>
                  <a:t>outstanding TX pools</a:t>
                </a:r>
                <a:endParaRPr lang="en-US" sz="1600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Use a distributed consensus protocol:</a:t>
                </a:r>
                <a:endParaRPr lang="en-US" sz="2000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At regular intervals, every node </a:t>
                </a:r>
                <a:r>
                  <a:rPr lang="en-US" dirty="0" smtClean="0"/>
                  <a:t>generate a block. </a:t>
                </a:r>
                <a:endParaRPr lang="en-US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Then the nodes execute </a:t>
                </a:r>
                <a:r>
                  <a:rPr lang="en-US" dirty="0" smtClean="0"/>
                  <a:t>a </a:t>
                </a:r>
                <a:r>
                  <a:rPr lang="en-US" dirty="0"/>
                  <a:t>consensus </a:t>
                </a:r>
                <a:r>
                  <a:rPr lang="en-US" dirty="0" smtClean="0"/>
                  <a:t>protocol. </a:t>
                </a:r>
                <a:endParaRPr lang="en-US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Some nodes may be malicious and put invalid </a:t>
                </a:r>
                <a:r>
                  <a:rPr lang="en-US" dirty="0" smtClean="0"/>
                  <a:t>TXs </a:t>
                </a:r>
                <a:r>
                  <a:rPr lang="en-US" dirty="0"/>
                  <a:t>into their </a:t>
                </a:r>
                <a:r>
                  <a:rPr lang="en-US" dirty="0" smtClean="0"/>
                  <a:t>blocks </a:t>
                </a:r>
                <a:endParaRPr lang="en-US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Consensus </a:t>
                </a:r>
                <a:r>
                  <a:rPr lang="en-US" dirty="0"/>
                  <a:t>protocol </a:t>
                </a:r>
                <a:r>
                  <a:rPr lang="en-US" dirty="0" smtClean="0"/>
                  <a:t>succeeds: </a:t>
                </a:r>
                <a:r>
                  <a:rPr lang="en-US" dirty="0"/>
                  <a:t>a valid block </a:t>
                </a:r>
                <a:r>
                  <a:rPr lang="en-US" dirty="0" smtClean="0"/>
                  <a:t>is selected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Bitcoin’s distributed consensus</a:t>
                </a:r>
                <a:r>
                  <a:rPr lang="en-US" sz="2000" dirty="0" smtClean="0"/>
                  <a:t>: </a:t>
                </a:r>
                <a:endParaRPr lang="en-US" sz="2000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 </a:t>
                </a:r>
                <a:r>
                  <a:rPr lang="en-US" dirty="0"/>
                  <a:t>novel idea of </a:t>
                </a:r>
                <a:r>
                  <a:rPr lang="en-US" dirty="0" smtClean="0"/>
                  <a:t>incentives </a:t>
                </a:r>
                <a:endParaRPr lang="en-US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rely on randomization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4862"/>
                <a:ext cx="9144000" cy="4893647"/>
              </a:xfrm>
              <a:prstGeom prst="rect">
                <a:avLst/>
              </a:prstGeom>
              <a:blipFill>
                <a:blip r:embed="rId2"/>
                <a:stretch>
                  <a:fillRect t="-747" r="-533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3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Idea of Bitcoin Consensus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612502"/>
            <a:ext cx="9144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Bitcoin</a:t>
            </a:r>
            <a:r>
              <a:rPr lang="en-US" sz="2000" dirty="0" smtClean="0"/>
              <a:t>:  </a:t>
            </a:r>
            <a:r>
              <a:rPr lang="en-US" sz="2000" dirty="0"/>
              <a:t>nodes do not have persistent, </a:t>
            </a:r>
            <a:r>
              <a:rPr lang="en-US" sz="2000" dirty="0" smtClean="0"/>
              <a:t>long-term identities; no CA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Sybil </a:t>
            </a:r>
            <a:r>
              <a:rPr lang="en-US" dirty="0"/>
              <a:t>attack: </a:t>
            </a:r>
            <a:r>
              <a:rPr lang="en-US" dirty="0" smtClean="0"/>
              <a:t>An adversary controls many copies </a:t>
            </a:r>
            <a:r>
              <a:rPr lang="en-US" dirty="0"/>
              <a:t>of </a:t>
            </a:r>
            <a:r>
              <a:rPr lang="en-US" dirty="0" smtClean="0"/>
              <a:t>nodes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Assumptions: </a:t>
            </a:r>
            <a:endParaRPr lang="en-US" sz="2000" b="1" dirty="0"/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It is possible to pick a random node from the Bitcoin network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The Sybils obtain only 1 token.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Bitcoin’s </a:t>
            </a:r>
            <a:r>
              <a:rPr lang="en-US" sz="2000" b="1" dirty="0"/>
              <a:t>consensus</a:t>
            </a:r>
            <a:r>
              <a:rPr lang="en-US" sz="2000" dirty="0"/>
              <a:t>: </a:t>
            </a:r>
            <a:r>
              <a:rPr lang="en-US" sz="2000" dirty="0" smtClean="0"/>
              <a:t>under the two assumptions, </a:t>
            </a:r>
            <a:endParaRPr lang="en-US" sz="2000" dirty="0"/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smtClean="0"/>
              <a:t>TXs </a:t>
            </a:r>
            <a:r>
              <a:rPr lang="en-US" dirty="0"/>
              <a:t>are broadcast to all nodes.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Each node collects new </a:t>
            </a:r>
            <a:r>
              <a:rPr lang="en-US" dirty="0" smtClean="0"/>
              <a:t>TXs </a:t>
            </a:r>
            <a:r>
              <a:rPr lang="en-US" dirty="0"/>
              <a:t>into a block.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In each round, a random node gets to broadcast its block.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The block is accepted </a:t>
            </a:r>
            <a:r>
              <a:rPr lang="en-US" dirty="0" err="1"/>
              <a:t>iff</a:t>
            </a:r>
            <a:r>
              <a:rPr lang="en-US" dirty="0"/>
              <a:t> all TXs in it are valid (unspent, valid signatures).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Nodes accept the block by including its hash in the next block they create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Possible Attacks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14223"/>
                <a:ext cx="9144000" cy="4370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Can a user </a:t>
                </a:r>
                <a:r>
                  <a:rPr lang="en-US" sz="2000" dirty="0"/>
                  <a:t>Alice </a:t>
                </a:r>
                <a:r>
                  <a:rPr lang="en-US" sz="2000" b="1" dirty="0" smtClean="0"/>
                  <a:t>steal </a:t>
                </a:r>
                <a:r>
                  <a:rPr lang="en-US" sz="2000" b="1" dirty="0"/>
                  <a:t>bitcoins </a:t>
                </a:r>
                <a:r>
                  <a:rPr lang="en-US" sz="2000" dirty="0"/>
                  <a:t>belonging to another </a:t>
                </a:r>
                <a:r>
                  <a:rPr lang="en-US" sz="2000" dirty="0" smtClean="0"/>
                  <a:t>user?</a:t>
                </a:r>
                <a:endParaRPr lang="en-US" sz="2000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No: Alice has </a:t>
                </a:r>
                <a:r>
                  <a:rPr lang="en-US" dirty="0"/>
                  <a:t>to forge the </a:t>
                </a:r>
                <a:r>
                  <a:rPr lang="en-US" dirty="0" smtClean="0"/>
                  <a:t>owner’s signature</a:t>
                </a:r>
                <a:endParaRPr lang="en-US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Denial-of-Service</a:t>
                </a:r>
                <a:r>
                  <a:rPr lang="en-US" sz="2000" dirty="0" smtClean="0"/>
                  <a:t>: Alice refuses to include any TXs </a:t>
                </a:r>
                <a:r>
                  <a:rPr lang="en-US" sz="2000" dirty="0"/>
                  <a:t>originating from Bob’s </a:t>
                </a:r>
                <a:r>
                  <a:rPr lang="en-US" sz="2000" dirty="0" smtClean="0"/>
                  <a:t>address when </a:t>
                </a:r>
                <a:r>
                  <a:rPr lang="en-US" sz="2000" dirty="0"/>
                  <a:t>she </a:t>
                </a:r>
                <a:r>
                  <a:rPr lang="en-US" sz="2000" dirty="0" smtClean="0"/>
                  <a:t>is proposing a new block? </a:t>
                </a:r>
                <a:endParaRPr lang="en-US" sz="2000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No: the TX may be included by other users.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Double Spending</a:t>
                </a:r>
                <a:r>
                  <a:rPr lang="en-US" sz="2000" dirty="0" smtClean="0"/>
                  <a:t>:</a:t>
                </a:r>
                <a:endParaRPr lang="en-US" sz="2000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Alice is a </a:t>
                </a:r>
                <a:r>
                  <a:rPr lang="en-US" dirty="0" smtClean="0"/>
                  <a:t>customer; Bob provides software download service</a:t>
                </a:r>
                <a:endParaRPr lang="en-US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 </a:t>
                </a:r>
                <a:r>
                  <a:rPr lang="en-US" dirty="0"/>
                  <a:t>adds an item </a:t>
                </a:r>
                <a:r>
                  <a:rPr lang="en-US" dirty="0" smtClean="0"/>
                  <a:t>to shopping cart, creates </a:t>
                </a:r>
                <a:r>
                  <a:rPr lang="en-US" dirty="0"/>
                  <a:t>a Bitcoin </a:t>
                </a:r>
                <a:r>
                  <a:rPr lang="en-US" dirty="0" smtClean="0"/>
                  <a:t>TX </a:t>
                </a:r>
                <a:r>
                  <a:rPr lang="en-US" dirty="0"/>
                  <a:t>from her address to Bob’s and broadcasts it to the network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An honest node creates the next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which includes this TX 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 seeing this TX included, Bob allows Alice to download. 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random node in the next round is controlled by Alice?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 ignores </a:t>
                </a:r>
                <a:r>
                  <a:rPr lang="en-US" dirty="0"/>
                  <a:t>the </a:t>
                </a:r>
                <a:r>
                  <a:rPr lang="en-US" dirty="0" smtClean="0"/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and proposes a new block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in </a:t>
                </a:r>
                <a:r>
                  <a:rPr lang="en-US" dirty="0" smtClean="0"/>
                  <a:t>the new block, </a:t>
                </a:r>
                <a:r>
                  <a:rPr lang="en-US" dirty="0"/>
                  <a:t>Alice </a:t>
                </a:r>
                <a:r>
                  <a:rPr lang="en-US" b="1" dirty="0"/>
                  <a:t>includes a </a:t>
                </a:r>
                <a:r>
                  <a:rPr lang="en-US" b="1" dirty="0" smtClean="0"/>
                  <a:t>TX that </a:t>
                </a:r>
                <a:r>
                  <a:rPr lang="en-US" b="1" dirty="0"/>
                  <a:t>transfers the very coins that she was sending to Bob</a:t>
                </a:r>
                <a:r>
                  <a:rPr lang="en-US" dirty="0"/>
                  <a:t> to a different </a:t>
                </a:r>
                <a:r>
                  <a:rPr lang="en-US" dirty="0" smtClean="0"/>
                  <a:t>address.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4223"/>
                <a:ext cx="9144000" cy="4370427"/>
              </a:xfrm>
              <a:prstGeom prst="rect">
                <a:avLst/>
              </a:prstGeom>
              <a:blipFill>
                <a:blip r:embed="rId2"/>
                <a:stretch>
                  <a:fillRect t="-837" r="-667" b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4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Possible Attacks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68" y="1132138"/>
            <a:ext cx="5372444" cy="2652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573" y="3872648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Heuristic: </a:t>
            </a:r>
            <a:r>
              <a:rPr lang="en-US" sz="2000" dirty="0" smtClean="0"/>
              <a:t>extend </a:t>
            </a:r>
            <a:r>
              <a:rPr lang="en-US" sz="2000" dirty="0"/>
              <a:t>the block </a:t>
            </a:r>
            <a:r>
              <a:rPr lang="en-US" sz="2000" dirty="0" smtClean="0"/>
              <a:t>that they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detected </a:t>
            </a:r>
            <a:r>
              <a:rPr lang="en-US" sz="2000" dirty="0"/>
              <a:t>on the </a:t>
            </a:r>
            <a:r>
              <a:rPr lang="en-US" sz="2000" dirty="0" smtClean="0"/>
              <a:t>P2P network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Due to network </a:t>
            </a:r>
            <a:r>
              <a:rPr lang="en-US" dirty="0"/>
              <a:t>latency, </a:t>
            </a:r>
            <a:r>
              <a:rPr lang="en-US" dirty="0" smtClean="0"/>
              <a:t>the block containing double spending TX may be heard first; Nodes may extend this block;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If the next node builds on the double-spend block, then this chain will </a:t>
            </a:r>
            <a:r>
              <a:rPr lang="en-US" dirty="0"/>
              <a:t>now be longer than the one that includes the </a:t>
            </a:r>
            <a:r>
              <a:rPr lang="en-US" dirty="0" smtClean="0"/>
              <a:t>transaction to </a:t>
            </a:r>
            <a:r>
              <a:rPr lang="en-US" dirty="0"/>
              <a:t>Bob.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Possible Attacks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93293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Seeing </a:t>
            </a:r>
            <a:r>
              <a:rPr lang="en-US" sz="2000" b="1" dirty="0" smtClean="0"/>
              <a:t>0</a:t>
            </a:r>
            <a:r>
              <a:rPr lang="en-US" sz="2000" dirty="0" smtClean="0"/>
              <a:t> confirmation, Bob </a:t>
            </a:r>
            <a:r>
              <a:rPr lang="en-US" sz="2000" dirty="0"/>
              <a:t>allows Alice to download the </a:t>
            </a:r>
            <a:r>
              <a:rPr lang="en-US" sz="2000" dirty="0" smtClean="0"/>
              <a:t>software?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Alice </a:t>
            </a:r>
            <a:r>
              <a:rPr lang="en-US" dirty="0"/>
              <a:t>can immediately broadcast a double-spend </a:t>
            </a:r>
            <a:r>
              <a:rPr lang="en-US" dirty="0" smtClean="0"/>
              <a:t>TX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/>
              <a:t>may include it in the next block instead of the </a:t>
            </a:r>
            <a:r>
              <a:rPr lang="en-US" dirty="0" smtClean="0"/>
              <a:t>TX that </a:t>
            </a:r>
            <a:r>
              <a:rPr lang="en-US" dirty="0"/>
              <a:t>pays Bob</a:t>
            </a:r>
            <a:r>
              <a:rPr lang="en-US" dirty="0" smtClean="0"/>
              <a:t>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21" y="1886593"/>
            <a:ext cx="4841159" cy="2933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7225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Idea: </a:t>
            </a:r>
            <a:r>
              <a:rPr lang="en-US" sz="2000" dirty="0" smtClean="0"/>
              <a:t>continue </a:t>
            </a:r>
            <a:r>
              <a:rPr lang="en-US" sz="2000" dirty="0"/>
              <a:t>to wait </a:t>
            </a:r>
            <a:r>
              <a:rPr lang="en-US" sz="2000" dirty="0" smtClean="0"/>
              <a:t>even after the TX was included</a:t>
            </a:r>
            <a:r>
              <a:rPr lang="en-US" sz="2000" b="1" dirty="0" smtClean="0"/>
              <a:t> </a:t>
            </a:r>
            <a:r>
              <a:rPr lang="en-US" sz="2000" dirty="0" smtClean="0"/>
              <a:t>in a block 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Alice double-spend attack? Bob Refuse; Alice </a:t>
            </a:r>
            <a:r>
              <a:rPr lang="en-US" dirty="0"/>
              <a:t>→ Bob </a:t>
            </a:r>
            <a:r>
              <a:rPr lang="en-US" dirty="0" smtClean="0"/>
              <a:t>TX included? Good!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More confirmations-</a:t>
            </a:r>
            <a:r>
              <a:rPr lang="en-US" sz="2000" dirty="0" smtClean="0"/>
              <a:t>&gt; higher probability of survival 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Reason: heuristic; In Bitcoin, wait </a:t>
            </a:r>
            <a:r>
              <a:rPr lang="en-US" dirty="0"/>
              <a:t>for </a:t>
            </a:r>
            <a:r>
              <a:rPr lang="en-US" b="1" dirty="0" smtClean="0"/>
              <a:t>6</a:t>
            </a:r>
            <a:r>
              <a:rPr lang="en-US" dirty="0" smtClean="0"/>
              <a:t> </a:t>
            </a:r>
            <a:r>
              <a:rPr lang="en-US" dirty="0"/>
              <a:t>confirmations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Trade-off</a:t>
            </a:r>
            <a:r>
              <a:rPr lang="en-US" sz="2000" dirty="0" smtClean="0"/>
              <a:t>: time </a:t>
            </a:r>
            <a:r>
              <a:rPr lang="en-US" sz="2000" dirty="0"/>
              <a:t>you have to </a:t>
            </a:r>
            <a:r>
              <a:rPr lang="en-US" sz="2000" dirty="0" smtClean="0"/>
              <a:t>wait; guarantee  of survival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31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Incentive-Based Protections in Bitcoin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44573"/>
            <a:ext cx="9144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Protection </a:t>
            </a:r>
            <a:r>
              <a:rPr lang="en-US" sz="2000" dirty="0"/>
              <a:t>against </a:t>
            </a:r>
            <a:r>
              <a:rPr lang="en-US" sz="2000" b="1" dirty="0"/>
              <a:t>invalid </a:t>
            </a:r>
            <a:r>
              <a:rPr lang="en-US" sz="2000" b="1" dirty="0" smtClean="0"/>
              <a:t>TXs </a:t>
            </a:r>
            <a:r>
              <a:rPr lang="en-US" sz="2000" dirty="0" smtClean="0"/>
              <a:t>is cryptographic</a:t>
            </a:r>
            <a:r>
              <a:rPr lang="en-US" sz="2000" dirty="0"/>
              <a:t>. </a:t>
            </a:r>
            <a:endParaRPr lang="en-US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enforced </a:t>
            </a:r>
            <a:r>
              <a:rPr lang="en-US" dirty="0"/>
              <a:t>by </a:t>
            </a:r>
            <a:r>
              <a:rPr lang="en-US" dirty="0" smtClean="0"/>
              <a:t>consensus: if </a:t>
            </a:r>
            <a:r>
              <a:rPr lang="en-US" dirty="0"/>
              <a:t>a </a:t>
            </a:r>
            <a:r>
              <a:rPr lang="en-US" dirty="0" smtClean="0"/>
              <a:t>node does </a:t>
            </a:r>
            <a:r>
              <a:rPr lang="en-US" dirty="0"/>
              <a:t>attempt to include a </a:t>
            </a:r>
            <a:r>
              <a:rPr lang="en-US" dirty="0" smtClean="0"/>
              <a:t>crypto invalid TX, </a:t>
            </a:r>
            <a:r>
              <a:rPr lang="en-US" dirty="0"/>
              <a:t>then the </a:t>
            </a:r>
            <a:r>
              <a:rPr lang="en-US" dirty="0" smtClean="0"/>
              <a:t>only reason </a:t>
            </a:r>
            <a:r>
              <a:rPr lang="en-US" dirty="0"/>
              <a:t>that </a:t>
            </a:r>
            <a:r>
              <a:rPr lang="en-US" dirty="0" smtClean="0"/>
              <a:t>TX </a:t>
            </a:r>
            <a:r>
              <a:rPr lang="en-US" dirty="0"/>
              <a:t>won’t </a:t>
            </a:r>
            <a:r>
              <a:rPr lang="en-US" dirty="0" smtClean="0"/>
              <a:t>survive is because </a:t>
            </a:r>
            <a:r>
              <a:rPr lang="en-US" dirty="0"/>
              <a:t>a majority of the nodes are honest and won’t include an </a:t>
            </a:r>
            <a:r>
              <a:rPr lang="en-US" dirty="0" smtClean="0"/>
              <a:t>invalid TX </a:t>
            </a:r>
            <a:r>
              <a:rPr lang="en-US" dirty="0"/>
              <a:t>in the </a:t>
            </a:r>
            <a:r>
              <a:rPr lang="en-US" dirty="0" smtClean="0"/>
              <a:t>blockchain</a:t>
            </a:r>
            <a:r>
              <a:rPr lang="en-US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Protection </a:t>
            </a:r>
            <a:r>
              <a:rPr lang="en-US" sz="2000" dirty="0"/>
              <a:t>against </a:t>
            </a:r>
            <a:r>
              <a:rPr lang="en-US" sz="2000" b="1" dirty="0" smtClean="0"/>
              <a:t>double spending </a:t>
            </a:r>
            <a:r>
              <a:rPr lang="en-US" sz="2000" dirty="0"/>
              <a:t>is </a:t>
            </a:r>
            <a:r>
              <a:rPr lang="en-US" sz="2000" dirty="0" smtClean="0"/>
              <a:t>by </a:t>
            </a:r>
            <a:r>
              <a:rPr lang="en-US" sz="2000" dirty="0"/>
              <a:t>consensus.  </a:t>
            </a:r>
            <a:endParaRPr lang="en-US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consensus determines valid TX/double spend TX will survive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Why</a:t>
            </a:r>
            <a:r>
              <a:rPr lang="en-US" sz="2000" dirty="0" smtClean="0"/>
              <a:t> will the nodes perform honestly?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Reward</a:t>
            </a:r>
            <a:r>
              <a:rPr lang="en-US" dirty="0" smtClean="0"/>
              <a:t> </a:t>
            </a:r>
            <a:r>
              <a:rPr lang="en-US" dirty="0"/>
              <a:t>the nodes that created blocks that </a:t>
            </a:r>
            <a:r>
              <a:rPr lang="en-US" dirty="0" smtClean="0"/>
              <a:t>eventually survive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Block Reward</a:t>
            </a:r>
            <a:r>
              <a:rPr lang="en-US" sz="2000" dirty="0"/>
              <a:t>:  The proposer of a block can include a special TX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This TX is a </a:t>
            </a:r>
            <a:r>
              <a:rPr lang="en-US" b="1" dirty="0"/>
              <a:t>coin-creation TX</a:t>
            </a:r>
            <a:r>
              <a:rPr lang="en-US" dirty="0"/>
              <a:t>, analogous to CreateCoins in Scroogecoin,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node can </a:t>
            </a:r>
            <a:r>
              <a:rPr lang="en-US" b="1" dirty="0"/>
              <a:t>choose the recipient address </a:t>
            </a:r>
            <a:r>
              <a:rPr lang="en-US" dirty="0"/>
              <a:t>of this TX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As of 2015, 25 bitcoins; halves with every 210000 blocks (4 </a:t>
            </a:r>
            <a:r>
              <a:rPr lang="en-US" sz="1600" dirty="0" err="1"/>
              <a:t>yrs</a:t>
            </a:r>
            <a:r>
              <a:rPr lang="en-US" sz="1600" dirty="0"/>
              <a:t>) created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/>
              <a:t>The only way </a:t>
            </a:r>
            <a:r>
              <a:rPr lang="en-US" dirty="0"/>
              <a:t>in which new bitcoins can be created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/>
              <a:t>Transaction Fees</a:t>
            </a:r>
            <a:r>
              <a:rPr lang="en-US" sz="2000" dirty="0"/>
              <a:t>: </a:t>
            </a:r>
            <a:r>
              <a:rPr lang="en-US" sz="2000" dirty="0" smtClean="0"/>
              <a:t>sum of TX inputs – sum of TX outputs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creator of any TX:  sum of TX outputs &lt; sum of TX inputs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If you put the TX into a block, you collect the </a:t>
            </a:r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Cryptocurrency and Blockchain</a:t>
            </a:r>
            <a:endParaRPr lang="en-US" altLang="zh-C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27498"/>
            <a:ext cx="9144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Fiat currency</a:t>
            </a:r>
            <a:r>
              <a:rPr lang="en-US" sz="20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Central </a:t>
            </a:r>
            <a:r>
              <a:rPr lang="en-US" sz="2000" dirty="0"/>
              <a:t>banks control the money supply 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Add anti-counterfeiting features to </a:t>
            </a:r>
            <a:r>
              <a:rPr lang="en-US" sz="2000" dirty="0"/>
              <a:t>physical currency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Technological: raise </a:t>
            </a:r>
            <a:r>
              <a:rPr lang="en-US" dirty="0"/>
              <a:t>the bar for an </a:t>
            </a:r>
            <a:r>
              <a:rPr lang="en-US" dirty="0" smtClean="0"/>
              <a:t>attacker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Law enforcement</a:t>
            </a:r>
            <a:r>
              <a:rPr lang="en-US" dirty="0"/>
              <a:t>:</a:t>
            </a:r>
            <a:r>
              <a:rPr lang="en-US" dirty="0" smtClean="0"/>
              <a:t> stop people from breaking the rules of the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Problems </a:t>
            </a:r>
            <a:r>
              <a:rPr lang="en-US" sz="2000" b="1" dirty="0"/>
              <a:t>in currency</a:t>
            </a:r>
            <a:r>
              <a:rPr lang="en-US" sz="2000" dirty="0"/>
              <a:t>: supply and prevent cheating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Cryptocurrency</a:t>
            </a:r>
            <a:r>
              <a:rPr lang="en-US" sz="2000" dirty="0" smtClean="0"/>
              <a:t>: Bitcoin, Ether, …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prevent people from </a:t>
            </a:r>
            <a:r>
              <a:rPr lang="en-US" dirty="0"/>
              <a:t>tampering with the state of the system and from </a:t>
            </a:r>
            <a:r>
              <a:rPr lang="en-US" dirty="0" smtClean="0"/>
              <a:t>equivocating (e.g., double spending)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security rules </a:t>
            </a:r>
            <a:r>
              <a:rPr lang="en-US" dirty="0" smtClean="0"/>
              <a:t>need </a:t>
            </a:r>
            <a:r>
              <a:rPr lang="en-US" dirty="0"/>
              <a:t>to be enforced </a:t>
            </a:r>
            <a:r>
              <a:rPr lang="en-US" dirty="0" smtClean="0"/>
              <a:t>purely </a:t>
            </a:r>
            <a:r>
              <a:rPr lang="en-US" b="1" dirty="0" smtClean="0"/>
              <a:t>technologically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without relying on a central </a:t>
            </a:r>
            <a:r>
              <a:rPr lang="en-US" b="1" dirty="0" smtClean="0"/>
              <a:t>authority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Blockchain</a:t>
            </a:r>
            <a:r>
              <a:rPr lang="en-US" sz="2000" dirty="0" smtClean="0"/>
              <a:t>: The underlying data structure of a cryptocurrency.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 with </a:t>
            </a:r>
            <a:r>
              <a:rPr lang="en-US" b="1" dirty="0" smtClean="0"/>
              <a:t>hash pointers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1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Proof </a:t>
            </a:r>
            <a:r>
              <a:rPr lang="en-US" sz="2800" b="1" dirty="0"/>
              <a:t>of </a:t>
            </a:r>
            <a:r>
              <a:rPr lang="en-US" sz="2800" b="1" dirty="0" smtClean="0"/>
              <a:t>Work (</a:t>
            </a:r>
            <a:r>
              <a:rPr lang="en-US" sz="2800" b="1" dirty="0" err="1" smtClean="0"/>
              <a:t>PoW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01877"/>
                <a:ext cx="914400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Assumptions: 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It is possible to pick a random node from the Bitcoin network</a:t>
                </a:r>
              </a:p>
              <a:p>
                <a:pPr marL="1257300" lvl="2" indent="-34290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The Sybils obtain only 1 token.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Idea: </a:t>
                </a:r>
                <a:r>
                  <a:rPr lang="en-US" sz="2000" dirty="0" smtClean="0"/>
                  <a:t>pick node in proportion </a:t>
                </a:r>
                <a:r>
                  <a:rPr lang="en-US" sz="2000" dirty="0"/>
                  <a:t>to a resource that </a:t>
                </a:r>
                <a:r>
                  <a:rPr lang="en-US" sz="2000" dirty="0" smtClean="0"/>
                  <a:t>cannot be monopolized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Proof of work: </a:t>
                </a:r>
                <a:r>
                  <a:rPr lang="en-US" dirty="0" smtClean="0"/>
                  <a:t>the resource is computing power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Proof </a:t>
                </a:r>
                <a:r>
                  <a:rPr lang="en-US" b="1" dirty="0"/>
                  <a:t>of </a:t>
                </a:r>
                <a:r>
                  <a:rPr lang="en-US" b="1" dirty="0" smtClean="0"/>
                  <a:t>stake</a:t>
                </a:r>
                <a:r>
                  <a:rPr lang="en-US" dirty="0" smtClean="0"/>
                  <a:t>: the resource is stake/currency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Hash puzzles</a:t>
                </a:r>
                <a:r>
                  <a:rPr lang="en-US" sz="2000" dirty="0"/>
                  <a:t>: find a </a:t>
                </a:r>
                <a:r>
                  <a:rPr lang="en-US" sz="2000" b="1" dirty="0" err="1"/>
                  <a:t>nounce</a:t>
                </a:r>
                <a:r>
                  <a:rPr lang="en-US" sz="2000" dirty="0"/>
                  <a:t> such that </a:t>
                </a:r>
              </a:p>
              <a:p>
                <a:pPr lvl="1"/>
                <a:r>
                  <a:rPr lang="en-US" sz="2000" dirty="0" smtClean="0">
                    <a:solidFill>
                      <a:srgbClr val="0000FF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𝐧𝐨𝐮𝐧𝐜𝐞</m:t>
                        </m:r>
                        <m:r>
                          <m:rPr>
                            <m:lit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block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hash</m:t>
                        </m:r>
                        <m:r>
                          <m:rPr>
                            <m:lit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TXs</m:t>
                        </m:r>
                      </m:e>
                    </m:d>
                    <m: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Small</m:t>
                    </m:r>
                    <m: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Target</m:t>
                    </m:r>
                    <m: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Space</m:t>
                    </m:r>
                  </m:oMath>
                </a14:m>
                <a:endParaRPr lang="en-US" sz="2000" dirty="0">
                  <a:solidFill>
                    <a:srgbClr val="0000FF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target </a:t>
                </a:r>
                <a:r>
                  <a:rPr lang="en-US" b="1" dirty="0"/>
                  <a:t>space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the entire output </a:t>
                </a:r>
                <a:r>
                  <a:rPr lang="en-US" dirty="0"/>
                  <a:t>space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Nodes </a:t>
                </a:r>
                <a:r>
                  <a:rPr lang="en-US" b="1" dirty="0" smtClean="0"/>
                  <a:t>independently </a:t>
                </a:r>
                <a:r>
                  <a:rPr lang="en-US" dirty="0" smtClean="0"/>
                  <a:t>solve </a:t>
                </a:r>
                <a:r>
                  <a:rPr lang="en-US" dirty="0"/>
                  <a:t>the hash </a:t>
                </a:r>
                <a:r>
                  <a:rPr lang="en-US" dirty="0" smtClean="0"/>
                  <a:t>puzzles; find a </a:t>
                </a:r>
                <a:r>
                  <a:rPr lang="en-US" dirty="0" err="1" smtClean="0"/>
                  <a:t>nounce</a:t>
                </a:r>
                <a:r>
                  <a:rPr lang="en-US" dirty="0" smtClean="0"/>
                  <a:t>-&gt;propose</a:t>
                </a:r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tx1"/>
                    </a:solidFill>
                  </a:rPr>
                  <a:t>Difficult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to Compute</a:t>
                </a:r>
                <a:r>
                  <a:rPr lang="en-US" sz="2000" dirty="0">
                    <a:solidFill>
                      <a:schemeClr val="tx1"/>
                    </a:solidFill>
                  </a:rPr>
                  <a:t>: As of 2015,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hashes for proposing a block.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Bitcoin mining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nodes (miners) repeatedly try to solve </a:t>
                </a:r>
                <a:r>
                  <a:rPr lang="en-US" dirty="0">
                    <a:solidFill>
                      <a:schemeClr val="tx1"/>
                    </a:solidFill>
                  </a:rPr>
                  <a:t>hash puzzles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tx1"/>
                    </a:solidFill>
                  </a:rPr>
                  <a:t>Parameterizable  cost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Target recalculated every 2,016 blocks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every two weeks); 10 min/ block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tx1"/>
                    </a:solidFill>
                  </a:rPr>
                  <a:t>Trivial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to 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verify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nonce must be published as part of the block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Verify: look </a:t>
                </a:r>
                <a:r>
                  <a:rPr lang="en-US" dirty="0">
                    <a:solidFill>
                      <a:schemeClr val="tx1"/>
                    </a:solidFill>
                  </a:rPr>
                  <a:t>at 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blocks; hash them; ? the </a:t>
                </a:r>
                <a:r>
                  <a:rPr lang="en-US" dirty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the </a:t>
                </a:r>
                <a:r>
                  <a:rPr lang="en-US" dirty="0">
                    <a:solidFill>
                      <a:schemeClr val="tx1"/>
                    </a:solidFill>
                  </a:rPr>
                  <a:t>target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877"/>
                <a:ext cx="9144000" cy="5016758"/>
              </a:xfrm>
              <a:prstGeom prst="rect">
                <a:avLst/>
              </a:prstGeom>
              <a:blipFill>
                <a:blip r:embed="rId2"/>
                <a:stretch>
                  <a:fillRect t="-729" r="-467" b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Account-Based Ledger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58304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TX is like </a:t>
            </a:r>
            <a:r>
              <a:rPr lang="en-US" sz="2000" dirty="0"/>
              <a:t>“move 17 coins from Alice to </a:t>
            </a:r>
            <a:r>
              <a:rPr lang="en-US" sz="2000" dirty="0" smtClean="0"/>
              <a:t>Bob” and signed </a:t>
            </a:r>
            <a:r>
              <a:rPr lang="en-US" sz="2000" dirty="0"/>
              <a:t>by Alice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determine is </a:t>
            </a:r>
            <a:r>
              <a:rPr lang="en-US" dirty="0"/>
              <a:t>a </a:t>
            </a:r>
            <a:r>
              <a:rPr lang="en-US" dirty="0" smtClean="0"/>
              <a:t>TX </a:t>
            </a:r>
            <a:r>
              <a:rPr lang="en-US" dirty="0"/>
              <a:t>is </a:t>
            </a:r>
            <a:r>
              <a:rPr lang="en-US" dirty="0" smtClean="0"/>
              <a:t>valid? keep </a:t>
            </a:r>
            <a:r>
              <a:rPr lang="en-US" dirty="0"/>
              <a:t>track of </a:t>
            </a:r>
            <a:r>
              <a:rPr lang="en-US" dirty="0" smtClean="0"/>
              <a:t>these account balances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72" y="2136782"/>
            <a:ext cx="5758657" cy="2340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6332" y="4496806"/>
            <a:ext cx="399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Account-Based Ledger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936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Transaction-Based Ledger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28939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TXs </a:t>
            </a:r>
            <a:r>
              <a:rPr lang="en-US" sz="2000" dirty="0"/>
              <a:t>specify a number of </a:t>
            </a:r>
            <a:r>
              <a:rPr lang="en-US" sz="2000" b="1" dirty="0"/>
              <a:t>inputs</a:t>
            </a:r>
            <a:r>
              <a:rPr lang="en-US" sz="2000" dirty="0"/>
              <a:t> and a number of </a:t>
            </a:r>
            <a:r>
              <a:rPr lang="en-US" sz="2000" b="1" dirty="0"/>
              <a:t>outputs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Unique TX ID; Inputs: coins being spent; Outputs: coins being created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46" y="1808984"/>
            <a:ext cx="4670507" cy="2708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1285" y="4533201"/>
            <a:ext cx="23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TX-Based Ledger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914119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TX1</a:t>
            </a:r>
            <a:r>
              <a:rPr lang="en-US" sz="2000" dirty="0" smtClean="0"/>
              <a:t>: new coins are created; No inputs, no signature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TX2:</a:t>
            </a:r>
            <a:r>
              <a:rPr lang="en-US" sz="2000" dirty="0" smtClean="0"/>
              <a:t> Spend the output 0 of the TX 1;  Send 17 to Bob and 8 to Alice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change address</a:t>
            </a:r>
            <a:r>
              <a:rPr lang="en-US" sz="2000" dirty="0"/>
              <a:t>: </a:t>
            </a:r>
            <a:r>
              <a:rPr lang="en-US" sz="2000" dirty="0" smtClean="0"/>
              <a:t>Alice needs a new address for the 8 coins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Verification</a:t>
            </a:r>
            <a:r>
              <a:rPr lang="en-US" sz="2000" dirty="0" smtClean="0"/>
              <a:t>: the input has 25 bitcoins; hasn’t been spent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43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Transaction Syntax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1" y="826772"/>
            <a:ext cx="7014259" cy="54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Transaction Syntax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363005"/>
                <a:ext cx="9144000" cy="400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TX Structure</a:t>
                </a:r>
                <a:r>
                  <a:rPr lang="en-US" sz="2000" dirty="0" smtClean="0"/>
                  <a:t>: metadata</a:t>
                </a:r>
                <a:r>
                  <a:rPr lang="en-US" sz="2000" dirty="0"/>
                  <a:t>, </a:t>
                </a:r>
                <a:r>
                  <a:rPr lang="en-US" sz="2000" dirty="0" smtClean="0"/>
                  <a:t>inputs</a:t>
                </a:r>
                <a:r>
                  <a:rPr lang="en-US" sz="2000" dirty="0"/>
                  <a:t>, </a:t>
                </a:r>
                <a:r>
                  <a:rPr lang="en-US" sz="2000" dirty="0" smtClean="0"/>
                  <a:t>outputs</a:t>
                </a:r>
                <a:endParaRPr lang="en-US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Metadata</a:t>
                </a:r>
                <a:r>
                  <a:rPr lang="en-US" dirty="0" smtClean="0"/>
                  <a:t>: </a:t>
                </a:r>
                <a:endParaRPr lang="en-US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size of the transaction, 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number of inputs, 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number of outputs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hash of the entire </a:t>
                </a:r>
                <a:r>
                  <a:rPr lang="en-US" sz="1600" dirty="0" smtClean="0"/>
                  <a:t>TX, a </a:t>
                </a:r>
                <a:r>
                  <a:rPr lang="en-US" sz="1600" dirty="0"/>
                  <a:t>unique ID for the </a:t>
                </a:r>
                <a:r>
                  <a:rPr lang="en-US" sz="1600" dirty="0" smtClean="0"/>
                  <a:t>TX. </a:t>
                </a:r>
                <a:endParaRPr lang="en-US" sz="1600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 </a:t>
                </a:r>
                <a:r>
                  <a:rPr lang="en-US" sz="1600" dirty="0"/>
                  <a:t>lock_time </a:t>
                </a:r>
                <a:r>
                  <a:rPr lang="en-US" sz="1600" dirty="0" smtClean="0"/>
                  <a:t>field </a:t>
                </a:r>
                <a:endParaRPr lang="en-US" sz="16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Inputs</a:t>
                </a:r>
                <a:r>
                  <a:rPr lang="en-US" dirty="0" smtClean="0"/>
                  <a:t>:  An </a:t>
                </a:r>
                <a:r>
                  <a:rPr lang="en-US" dirty="0"/>
                  <a:t>input specifies a previous </a:t>
                </a:r>
                <a:r>
                  <a:rPr lang="en-US" dirty="0" smtClean="0"/>
                  <a:t>TX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 </a:t>
                </a:r>
                <a:r>
                  <a:rPr lang="en-US" sz="1600" b="1" dirty="0"/>
                  <a:t>hash</a:t>
                </a:r>
                <a:r>
                  <a:rPr lang="en-US" sz="1600" dirty="0"/>
                  <a:t> of that </a:t>
                </a:r>
                <a:r>
                  <a:rPr lang="en-US" sz="1600" dirty="0" smtClean="0"/>
                  <a:t>TX, </a:t>
                </a:r>
                <a:r>
                  <a:rPr lang="en-US" sz="1600" dirty="0"/>
                  <a:t>which acts as a hash pointer to it.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index </a:t>
                </a:r>
                <a:r>
                  <a:rPr lang="en-US" sz="1600" dirty="0"/>
                  <a:t>of the </a:t>
                </a:r>
                <a:r>
                  <a:rPr lang="en-US" sz="1600" dirty="0" smtClean="0"/>
                  <a:t>claimed output in that TX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 </a:t>
                </a:r>
                <a:r>
                  <a:rPr lang="en-US" sz="1600" b="1" dirty="0" smtClean="0"/>
                  <a:t>signature</a:t>
                </a:r>
                <a:r>
                  <a:rPr lang="en-US" sz="1600" dirty="0" smtClean="0"/>
                  <a:t> by the owner of that output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Outputs</a:t>
                </a:r>
                <a:r>
                  <a:rPr lang="en-US" dirty="0"/>
                  <a:t>:  </a:t>
                </a:r>
                <a:r>
                  <a:rPr lang="en-US" dirty="0" smtClean="0"/>
                  <a:t>Each </a:t>
                </a:r>
                <a:r>
                  <a:rPr lang="en-US" dirty="0"/>
                  <a:t>output has just two fields. 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b="1" dirty="0" smtClean="0"/>
                  <a:t>Value</a:t>
                </a:r>
                <a:r>
                  <a:rPr lang="en-US" sz="1600" dirty="0" smtClean="0"/>
                  <a:t>: the </a:t>
                </a:r>
                <a:r>
                  <a:rPr lang="en-US" sz="1600" dirty="0"/>
                  <a:t>sum of all </a:t>
                </a:r>
                <a:r>
                  <a:rPr lang="en-US" sz="1600" dirty="0" smtClean="0"/>
                  <a:t>output </a:t>
                </a:r>
                <a:r>
                  <a:rPr lang="en-US" sz="1600" dirty="0"/>
                  <a:t>values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 smtClean="0"/>
                  <a:t> the </a:t>
                </a:r>
                <a:r>
                  <a:rPr lang="en-US" sz="1600" dirty="0"/>
                  <a:t>sum of all </a:t>
                </a:r>
                <a:r>
                  <a:rPr lang="en-US" sz="1600" dirty="0" smtClean="0"/>
                  <a:t>input </a:t>
                </a:r>
                <a:r>
                  <a:rPr lang="en-US" sz="1600" dirty="0"/>
                  <a:t>values</a:t>
                </a: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 </a:t>
                </a:r>
                <a:r>
                  <a:rPr lang="en-US" sz="1600" dirty="0"/>
                  <a:t>difference is </a:t>
                </a:r>
                <a:r>
                  <a:rPr lang="en-US" sz="1600" dirty="0" smtClean="0"/>
                  <a:t>TX fee</a:t>
                </a:r>
                <a:endParaRPr lang="en-US" sz="1600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sz="1600" b="1" dirty="0" smtClean="0"/>
                  <a:t>ScriptPubKey</a:t>
                </a:r>
                <a:r>
                  <a:rPr lang="en-US" sz="1600" dirty="0" smtClean="0"/>
                  <a:t>: hash </a:t>
                </a:r>
                <a:r>
                  <a:rPr lang="en-US" sz="1600" dirty="0"/>
                  <a:t>of a public </a:t>
                </a:r>
                <a:r>
                  <a:rPr lang="en-US" sz="1600" dirty="0" smtClean="0"/>
                  <a:t>key; a </a:t>
                </a:r>
                <a:r>
                  <a:rPr lang="en-US" sz="1600" dirty="0"/>
                  <a:t>set of </a:t>
                </a:r>
                <a:r>
                  <a:rPr lang="en-US" sz="1600" dirty="0" smtClean="0"/>
                  <a:t>commands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(script)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63005"/>
                <a:ext cx="9144000" cy="4001095"/>
              </a:xfrm>
              <a:prstGeom prst="rect">
                <a:avLst/>
              </a:prstGeom>
              <a:blipFill>
                <a:blip r:embed="rId2"/>
                <a:stretch>
                  <a:fillRect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9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Coinbase Transaction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89366"/>
            <a:ext cx="9144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New </a:t>
            </a:r>
            <a:r>
              <a:rPr lang="en-US" sz="2000" b="1" dirty="0"/>
              <a:t>coins are created </a:t>
            </a:r>
            <a:r>
              <a:rPr lang="en-US" sz="2000" dirty="0" smtClean="0"/>
              <a:t>in Bitcoin </a:t>
            </a:r>
            <a:r>
              <a:rPr lang="en-US" sz="2000" dirty="0"/>
              <a:t>with this transaction.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single input, single </a:t>
            </a:r>
            <a:r>
              <a:rPr lang="en-US" dirty="0"/>
              <a:t>output</a:t>
            </a:r>
            <a:r>
              <a:rPr lang="en-US" dirty="0" smtClean="0"/>
              <a:t>. 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input </a:t>
            </a:r>
            <a:r>
              <a:rPr lang="en-US" dirty="0" smtClean="0"/>
              <a:t>contains </a:t>
            </a:r>
            <a:r>
              <a:rPr lang="en-US" dirty="0"/>
              <a:t>a null hash </a:t>
            </a:r>
            <a:r>
              <a:rPr lang="en-US" dirty="0" smtClean="0"/>
              <a:t>pointer 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value of the output is </a:t>
            </a:r>
            <a:r>
              <a:rPr lang="en-US" dirty="0" smtClean="0"/>
              <a:t>currently (2015) around 25 BTC</a:t>
            </a:r>
            <a:r>
              <a:rPr lang="en-US" dirty="0"/>
              <a:t>. </a:t>
            </a:r>
            <a:r>
              <a:rPr lang="en-US" dirty="0" smtClean="0"/>
              <a:t> </a:t>
            </a:r>
            <a:endParaRPr lang="en-US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a flat mining reward: set by the system; halves every 210,000 blocks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TX fees: collected from every TX included in the block</a:t>
            </a:r>
            <a:r>
              <a:rPr lang="en-US" sz="1600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coinbase parameter</a:t>
            </a:r>
            <a:r>
              <a:rPr lang="en-US" dirty="0" smtClean="0"/>
              <a:t>: completely arbitrary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42" y="2982247"/>
            <a:ext cx="4638516" cy="33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Bitcoin </a:t>
            </a:r>
            <a:r>
              <a:rPr lang="en-US" sz="2800" b="1" dirty="0" smtClean="0"/>
              <a:t>Scripting Language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16064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The </a:t>
            </a:r>
            <a:r>
              <a:rPr lang="en-US" sz="2000" b="1" dirty="0"/>
              <a:t>most common type </a:t>
            </a:r>
            <a:r>
              <a:rPr lang="en-US" sz="2000" b="1" dirty="0" smtClean="0"/>
              <a:t>of TX in Bitcoin</a:t>
            </a:r>
            <a:r>
              <a:rPr lang="en-US" sz="2000" dirty="0" smtClean="0"/>
              <a:t>: redeem a previous TX </a:t>
            </a:r>
            <a:r>
              <a:rPr lang="en-US" sz="2000" dirty="0"/>
              <a:t>output by signing with the correct key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0000FF"/>
                </a:solidFill>
              </a:rPr>
              <a:t>this </a:t>
            </a:r>
            <a:r>
              <a:rPr lang="en-US" dirty="0">
                <a:solidFill>
                  <a:srgbClr val="0000FF"/>
                </a:solidFill>
              </a:rPr>
              <a:t>can be redeemed by a public key </a:t>
            </a:r>
            <a:r>
              <a:rPr lang="en-US" dirty="0" smtClean="0">
                <a:solidFill>
                  <a:srgbClr val="0000FF"/>
                </a:solidFill>
              </a:rPr>
              <a:t>that hashes </a:t>
            </a:r>
            <a:r>
              <a:rPr lang="en-US" dirty="0">
                <a:solidFill>
                  <a:srgbClr val="0000FF"/>
                </a:solidFill>
              </a:rPr>
              <a:t>to X, along with a signature from the owner of that public </a:t>
            </a:r>
            <a:r>
              <a:rPr lang="en-US" dirty="0" smtClean="0">
                <a:solidFill>
                  <a:srgbClr val="0000FF"/>
                </a:solidFill>
              </a:rPr>
              <a:t>key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2582427"/>
            <a:ext cx="3714750" cy="2114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7507" y="4641767"/>
            <a:ext cx="3088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Pay-to-</a:t>
            </a:r>
            <a:r>
              <a:rPr lang="en-US" b="1" dirty="0" err="1"/>
              <a:t>PubkeyHash</a:t>
            </a:r>
            <a:r>
              <a:rPr lang="en-US" b="1" dirty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11208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Bitcoin Scripting Language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096591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</a:t>
            </a:r>
            <a:r>
              <a:rPr lang="en-US" sz="2000" b="1" dirty="0" smtClean="0"/>
              <a:t>hat </a:t>
            </a:r>
            <a:r>
              <a:rPr lang="en-US" sz="2000" b="1" dirty="0"/>
              <a:t>happens to this script?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inputs</a:t>
            </a:r>
            <a:r>
              <a:rPr lang="en-US" dirty="0" smtClean="0"/>
              <a:t> contain </a:t>
            </a:r>
            <a:r>
              <a:rPr lang="en-US" dirty="0"/>
              <a:t>scripts instead of signatures.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Combine </a:t>
            </a:r>
            <a:r>
              <a:rPr lang="en-US" dirty="0"/>
              <a:t>the </a:t>
            </a:r>
            <a:r>
              <a:rPr lang="en-US" b="1" dirty="0" smtClean="0"/>
              <a:t>new TX’s </a:t>
            </a:r>
            <a:r>
              <a:rPr lang="en-US" b="1" dirty="0"/>
              <a:t>input script</a:t>
            </a:r>
            <a:r>
              <a:rPr lang="en-US" dirty="0"/>
              <a:t> and the </a:t>
            </a:r>
            <a:r>
              <a:rPr lang="en-US" b="1" dirty="0"/>
              <a:t>earlier </a:t>
            </a:r>
            <a:r>
              <a:rPr lang="en-US" b="1" dirty="0" smtClean="0"/>
              <a:t>TX’s </a:t>
            </a:r>
            <a:r>
              <a:rPr lang="en-US" b="1" dirty="0"/>
              <a:t>output </a:t>
            </a:r>
            <a:r>
              <a:rPr lang="en-US" b="1" dirty="0" smtClean="0"/>
              <a:t>script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resulting script must run successfully </a:t>
            </a:r>
            <a:r>
              <a:rPr lang="en-US" dirty="0" smtClean="0"/>
              <a:t>for the TX </a:t>
            </a:r>
            <a:r>
              <a:rPr lang="en-US" dirty="0"/>
              <a:t>to be valid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These </a:t>
            </a:r>
            <a:r>
              <a:rPr lang="en-US" dirty="0"/>
              <a:t>two scripts are </a:t>
            </a:r>
            <a:r>
              <a:rPr lang="en-US" b="1" dirty="0"/>
              <a:t>scriptSig </a:t>
            </a:r>
            <a:r>
              <a:rPr lang="en-US" dirty="0"/>
              <a:t>and</a:t>
            </a:r>
            <a:r>
              <a:rPr lang="en-US" b="1" dirty="0"/>
              <a:t> scriptPubKey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28" y="2584247"/>
            <a:ext cx="2287301" cy="2649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3994" y="5266542"/>
            <a:ext cx="29960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/>
              <a:t>scriptSig + </a:t>
            </a:r>
            <a:r>
              <a:rPr lang="en-US" b="1" dirty="0"/>
              <a:t>scriptPubKey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669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scripting language is </a:t>
            </a:r>
            <a:r>
              <a:rPr lang="en-US" sz="2000" b="1" dirty="0" smtClean="0"/>
              <a:t>stack-based</a:t>
            </a:r>
            <a:r>
              <a:rPr lang="en-US" sz="2000" dirty="0" smtClean="0"/>
              <a:t>: </a:t>
            </a:r>
            <a:r>
              <a:rPr lang="en-US" dirty="0" smtClean="0"/>
              <a:t>instruction executed linearly</a:t>
            </a:r>
          </a:p>
        </p:txBody>
      </p:sp>
    </p:spTree>
    <p:extLst>
      <p:ext uri="{BB962C8B-B14F-4D97-AF65-F5344CB8AC3E}">
        <p14:creationId xmlns:p14="http://schemas.microsoft.com/office/powerpoint/2010/main" val="388300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/>
              <a:t>Executing a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32476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need a </a:t>
            </a:r>
            <a:r>
              <a:rPr lang="en-US" sz="2000" b="1" dirty="0" smtClean="0"/>
              <a:t>stack</a:t>
            </a:r>
            <a:r>
              <a:rPr lang="en-US" sz="2000" dirty="0" smtClean="0"/>
              <a:t> </a:t>
            </a:r>
            <a:r>
              <a:rPr lang="en-US" sz="2000" dirty="0"/>
              <a:t>that we can push data to and pop data from</a:t>
            </a:r>
            <a:r>
              <a:rPr lang="en-US" sz="2000" dirty="0" smtClean="0"/>
              <a:t>.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Two </a:t>
            </a:r>
            <a:r>
              <a:rPr lang="en-US" sz="2000" b="1" dirty="0"/>
              <a:t>types of instructions</a:t>
            </a:r>
            <a:r>
              <a:rPr lang="en-US" sz="2000" dirty="0"/>
              <a:t>: </a:t>
            </a:r>
            <a:r>
              <a:rPr lang="en-US" sz="2000" dirty="0" smtClean="0"/>
              <a:t>data instructions </a:t>
            </a:r>
            <a:r>
              <a:rPr lang="en-US" sz="2000" dirty="0"/>
              <a:t>and opcodes</a:t>
            </a:r>
            <a:r>
              <a:rPr lang="en-US" sz="2000" dirty="0" smtClean="0"/>
              <a:t>.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instruction: push data onto the top of the stack.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Opcodes: perform some function with input data on top of the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6" y="2334998"/>
            <a:ext cx="8165548" cy="1755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3281" y="4128237"/>
            <a:ext cx="37574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smtClean="0"/>
              <a:t>Execution of a Bitcoin Script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0" y="455584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first two instructions in this script are data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OP_DUP</a:t>
            </a:r>
            <a:r>
              <a:rPr lang="en-US" sz="2000" dirty="0"/>
              <a:t>: push a copy of the public key onto the top of the 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OP_HASH160</a:t>
            </a:r>
            <a:r>
              <a:rPr lang="en-US" sz="2000" dirty="0"/>
              <a:t>: pop </a:t>
            </a:r>
            <a:r>
              <a:rPr lang="en-US" sz="2000" dirty="0" smtClean="0"/>
              <a:t>value</a:t>
            </a:r>
            <a:r>
              <a:rPr lang="en-US" sz="2000" dirty="0"/>
              <a:t>, </a:t>
            </a:r>
            <a:r>
              <a:rPr lang="en-US" sz="2000" dirty="0" smtClean="0"/>
              <a:t>compute hash</a:t>
            </a:r>
            <a:r>
              <a:rPr lang="en-US" sz="2000" dirty="0"/>
              <a:t>, push the </a:t>
            </a:r>
            <a:r>
              <a:rPr lang="en-US" sz="2000" dirty="0" smtClean="0"/>
              <a:t>result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00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Bitcoin Blocks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667626"/>
            <a:ext cx="914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Reach </a:t>
            </a:r>
            <a:r>
              <a:rPr lang="en-US" sz="2000" dirty="0"/>
              <a:t>consensus on each </a:t>
            </a:r>
            <a:r>
              <a:rPr lang="en-US" sz="2000" dirty="0" smtClean="0"/>
              <a:t>TX? The </a:t>
            </a:r>
            <a:r>
              <a:rPr lang="en-US" sz="2000" dirty="0"/>
              <a:t>rate </a:t>
            </a:r>
            <a:r>
              <a:rPr lang="en-US" sz="2000" dirty="0" smtClean="0"/>
              <a:t>is too low.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 hash chain of blocks is much shorter </a:t>
            </a:r>
            <a:r>
              <a:rPr lang="en-US" sz="2000" dirty="0" smtClean="0"/>
              <a:t>than </a:t>
            </a:r>
            <a:r>
              <a:rPr lang="en-US" sz="2000" dirty="0"/>
              <a:t>a hash chain of </a:t>
            </a:r>
            <a:r>
              <a:rPr lang="en-US" sz="2000" dirty="0" smtClean="0"/>
              <a:t>TXs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large number </a:t>
            </a:r>
            <a:r>
              <a:rPr lang="en-US" dirty="0" smtClean="0"/>
              <a:t>of TXs can </a:t>
            </a:r>
            <a:r>
              <a:rPr lang="en-US" dirty="0"/>
              <a:t>be put into each block. 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Blockchain is a combination of two </a:t>
            </a:r>
            <a:r>
              <a:rPr lang="en-US" sz="2000" b="1" dirty="0" smtClean="0"/>
              <a:t>hash-based data structures</a:t>
            </a:r>
            <a:r>
              <a:rPr lang="en-US" sz="2000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hash </a:t>
            </a:r>
            <a:r>
              <a:rPr lang="en-US" b="1" dirty="0"/>
              <a:t>chain of </a:t>
            </a:r>
            <a:r>
              <a:rPr lang="en-US" b="1" dirty="0" smtClean="0"/>
              <a:t>blocks</a:t>
            </a:r>
            <a:r>
              <a:rPr lang="en-US" dirty="0" smtClean="0"/>
              <a:t>: Each </a:t>
            </a:r>
            <a:r>
              <a:rPr lang="en-US" dirty="0"/>
              <a:t>block has a </a:t>
            </a:r>
            <a:r>
              <a:rPr lang="en-US" dirty="0" smtClean="0"/>
              <a:t>block header</a:t>
            </a:r>
            <a:r>
              <a:rPr lang="en-US" dirty="0"/>
              <a:t>, a hash pointer to some </a:t>
            </a:r>
            <a:r>
              <a:rPr lang="en-US" dirty="0" smtClean="0"/>
              <a:t>TX </a:t>
            </a:r>
            <a:r>
              <a:rPr lang="en-US" dirty="0"/>
              <a:t>data, and a hash pointer to </a:t>
            </a:r>
            <a:r>
              <a:rPr lang="en-US" dirty="0" smtClean="0"/>
              <a:t>the previous block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 smtClean="0"/>
              <a:t>header</a:t>
            </a:r>
            <a:r>
              <a:rPr lang="en-US" sz="1600" dirty="0" smtClean="0"/>
              <a:t> contains </a:t>
            </a:r>
            <a:r>
              <a:rPr lang="en-US" sz="1600" dirty="0"/>
              <a:t>information related to the </a:t>
            </a:r>
            <a:r>
              <a:rPr lang="en-US" sz="1600" b="1" dirty="0"/>
              <a:t>mining </a:t>
            </a:r>
            <a:r>
              <a:rPr lang="en-US" sz="1600" b="1" dirty="0" smtClean="0"/>
              <a:t>puzzle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the hash of </a:t>
            </a:r>
            <a:r>
              <a:rPr lang="en-US" sz="1600" dirty="0" smtClean="0"/>
              <a:t>the header of a valid block </a:t>
            </a:r>
            <a:r>
              <a:rPr lang="en-US" sz="1600" dirty="0"/>
              <a:t>has to start with a large number  of </a:t>
            </a:r>
            <a:r>
              <a:rPr lang="en-US" sz="1600" dirty="0" smtClean="0"/>
              <a:t>zeros </a:t>
            </a:r>
            <a:endParaRPr lang="en-US" sz="16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header also </a:t>
            </a:r>
            <a:r>
              <a:rPr lang="en-US" sz="1600" dirty="0" smtClean="0"/>
              <a:t>contains: a nonce, </a:t>
            </a:r>
            <a:r>
              <a:rPr lang="en-US" sz="1600" dirty="0"/>
              <a:t>a timestamp, and bits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only </a:t>
            </a:r>
            <a:r>
              <a:rPr lang="en-US" sz="1600" dirty="0"/>
              <a:t>the header is hashed during mining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/>
              <a:t>to verify a chain of blocks, all we need to do is look at the headers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Merkle tree</a:t>
            </a:r>
            <a:r>
              <a:rPr lang="en-US" dirty="0" smtClean="0"/>
              <a:t>: a </a:t>
            </a:r>
            <a:r>
              <a:rPr lang="en-US" dirty="0"/>
              <a:t>per-block </a:t>
            </a:r>
            <a:r>
              <a:rPr lang="en-US" dirty="0" smtClean="0"/>
              <a:t>tree of </a:t>
            </a:r>
            <a:r>
              <a:rPr lang="en-US" dirty="0"/>
              <a:t>all </a:t>
            </a:r>
            <a:r>
              <a:rPr lang="en-US" dirty="0" smtClean="0"/>
              <a:t>TXs </a:t>
            </a:r>
            <a:r>
              <a:rPr lang="en-US" dirty="0"/>
              <a:t>included in that </a:t>
            </a:r>
            <a:r>
              <a:rPr lang="en-US" dirty="0" smtClean="0"/>
              <a:t>block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root of the </a:t>
            </a:r>
            <a:r>
              <a:rPr lang="en-US" sz="1600" dirty="0" smtClean="0"/>
              <a:t>tree is the </a:t>
            </a:r>
            <a:r>
              <a:rPr lang="en-US" sz="1600" dirty="0"/>
              <a:t>only TX data included in </a:t>
            </a:r>
            <a:r>
              <a:rPr lang="en-US" sz="1600" dirty="0" smtClean="0"/>
              <a:t>a block </a:t>
            </a:r>
            <a:r>
              <a:rPr lang="en-US" sz="1600" dirty="0"/>
              <a:t>header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13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Hash Pointer</a:t>
            </a:r>
            <a:endParaRPr lang="en-US" altLang="zh-C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122870"/>
            <a:ext cx="9144000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Hash pointer: </a:t>
            </a:r>
            <a:r>
              <a:rPr lang="en-US" sz="2000" dirty="0" smtClean="0"/>
              <a:t>A </a:t>
            </a:r>
            <a:r>
              <a:rPr lang="en-US" sz="2000" dirty="0"/>
              <a:t>pointer to where </a:t>
            </a:r>
            <a:r>
              <a:rPr lang="en-US" sz="2000" dirty="0" smtClean="0"/>
              <a:t>some information </a:t>
            </a:r>
            <a:r>
              <a:rPr lang="en-US" sz="2000" dirty="0"/>
              <a:t>is stored together with a cryptographic hash of the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Regular pointer</a:t>
            </a:r>
            <a:r>
              <a:rPr lang="en-US" dirty="0" smtClean="0"/>
              <a:t>: allows you </a:t>
            </a:r>
            <a:r>
              <a:rPr lang="en-US" dirty="0"/>
              <a:t>to retrieve </a:t>
            </a:r>
            <a:r>
              <a:rPr lang="en-US" dirty="0" smtClean="0"/>
              <a:t>info.</a:t>
            </a:r>
            <a:endParaRPr lang="en-US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Hash pointer</a:t>
            </a:r>
            <a:r>
              <a:rPr lang="en-US" dirty="0"/>
              <a:t>: retrieve </a:t>
            </a:r>
            <a:r>
              <a:rPr lang="en-US" dirty="0" smtClean="0"/>
              <a:t>info. + </a:t>
            </a:r>
            <a:r>
              <a:rPr lang="en-US" dirty="0" smtClean="0">
                <a:solidFill>
                  <a:srgbClr val="C00000"/>
                </a:solidFill>
              </a:rPr>
              <a:t>verify </a:t>
            </a:r>
            <a:r>
              <a:rPr lang="en-US" dirty="0">
                <a:solidFill>
                  <a:srgbClr val="C00000"/>
                </a:solidFill>
              </a:rPr>
              <a:t>that the </a:t>
            </a:r>
            <a:r>
              <a:rPr lang="en-US" dirty="0" smtClean="0">
                <a:solidFill>
                  <a:srgbClr val="C00000"/>
                </a:solidFill>
              </a:rPr>
              <a:t>info. </a:t>
            </a:r>
            <a:r>
              <a:rPr lang="en-US" dirty="0">
                <a:solidFill>
                  <a:srgbClr val="C00000"/>
                </a:solidFill>
              </a:rPr>
              <a:t>hasn’t been </a:t>
            </a:r>
            <a:r>
              <a:rPr lang="en-US" dirty="0" smtClean="0">
                <a:solidFill>
                  <a:srgbClr val="C00000"/>
                </a:solidFill>
              </a:rPr>
              <a:t>changed</a:t>
            </a:r>
            <a:endParaRPr lang="en-US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Application</a:t>
            </a:r>
            <a:r>
              <a:rPr lang="en-US" sz="2000" dirty="0" smtClean="0"/>
              <a:t>: build </a:t>
            </a:r>
            <a:r>
              <a:rPr lang="en-US" sz="2000" dirty="0"/>
              <a:t>all kinds of data structures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Data structures </a:t>
            </a:r>
            <a:r>
              <a:rPr lang="en-US" dirty="0"/>
              <a:t>that </a:t>
            </a:r>
            <a:r>
              <a:rPr lang="en-US" dirty="0" smtClean="0"/>
              <a:t>use pointers: a linked </a:t>
            </a:r>
            <a:r>
              <a:rPr lang="en-US" dirty="0"/>
              <a:t>list or a binary search </a:t>
            </a:r>
            <a:r>
              <a:rPr lang="en-US" dirty="0" smtClean="0"/>
              <a:t>tree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Implement </a:t>
            </a:r>
            <a:r>
              <a:rPr lang="en-US" dirty="0"/>
              <a:t>it with hash </a:t>
            </a:r>
            <a:r>
              <a:rPr lang="en-US" dirty="0" smtClean="0"/>
              <a:t>pointers instead </a:t>
            </a:r>
            <a:r>
              <a:rPr lang="en-US" dirty="0"/>
              <a:t>of ordinary </a:t>
            </a:r>
            <a:r>
              <a:rPr lang="en-US" dirty="0" smtClean="0"/>
              <a:t>pointers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88" y="3663497"/>
            <a:ext cx="2411025" cy="22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smtClean="0"/>
              <a:t>Bitcoin Blocks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87" y="903325"/>
            <a:ext cx="7154026" cy="51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Blockchain</a:t>
            </a:r>
            <a:endParaRPr lang="en-US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175117"/>
            <a:ext cx="9144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Blockchain</a:t>
            </a:r>
            <a:r>
              <a:rPr lang="en-US" sz="2000" dirty="0" smtClean="0"/>
              <a:t>: A </a:t>
            </a:r>
            <a:r>
              <a:rPr lang="en-US" sz="2000" dirty="0"/>
              <a:t>linked list using hash pointers. </a:t>
            </a:r>
            <a:r>
              <a:rPr lang="en-US" sz="2000" dirty="0" smtClean="0"/>
              <a:t> </a:t>
            </a:r>
            <a:endParaRPr lang="en-US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Regular </a:t>
            </a:r>
            <a:r>
              <a:rPr lang="en-US" b="1" dirty="0"/>
              <a:t>linked list</a:t>
            </a:r>
            <a:r>
              <a:rPr lang="en-US" dirty="0"/>
              <a:t>: </a:t>
            </a:r>
            <a:r>
              <a:rPr lang="en-US" dirty="0" smtClean="0"/>
              <a:t>a </a:t>
            </a:r>
            <a:r>
              <a:rPr lang="en-US" dirty="0"/>
              <a:t>series </a:t>
            </a:r>
            <a:r>
              <a:rPr lang="en-US" dirty="0" smtClean="0"/>
              <a:t>of blocks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each </a:t>
            </a:r>
            <a:r>
              <a:rPr lang="en-US" dirty="0" smtClean="0"/>
              <a:t>block=data+ </a:t>
            </a:r>
            <a:r>
              <a:rPr lang="en-US" dirty="0"/>
              <a:t>a pointer to the previous block in </a:t>
            </a:r>
            <a:r>
              <a:rPr lang="en-US" dirty="0" smtClean="0"/>
              <a:t>the list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Blockchain</a:t>
            </a:r>
            <a:r>
              <a:rPr lang="en-US" dirty="0"/>
              <a:t>: the </a:t>
            </a:r>
            <a:r>
              <a:rPr lang="en-US" dirty="0" smtClean="0"/>
              <a:t>pointer </a:t>
            </a:r>
            <a:r>
              <a:rPr lang="en-US" dirty="0"/>
              <a:t>will be replaced with </a:t>
            </a:r>
            <a:r>
              <a:rPr lang="en-US" dirty="0" smtClean="0"/>
              <a:t>a hash </a:t>
            </a:r>
            <a:r>
              <a:rPr lang="en-US" dirty="0"/>
              <a:t>pointer. </a:t>
            </a:r>
            <a:r>
              <a:rPr lang="en-US" dirty="0" smtClean="0"/>
              <a:t> 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pointer tells </a:t>
            </a:r>
            <a:r>
              <a:rPr lang="en-US" sz="1600" dirty="0"/>
              <a:t>us where </a:t>
            </a:r>
            <a:r>
              <a:rPr lang="en-US" sz="1600" dirty="0" smtClean="0"/>
              <a:t>the previous block was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It also contains </a:t>
            </a:r>
            <a:r>
              <a:rPr lang="en-US" sz="1600" dirty="0"/>
              <a:t>a digest of that </a:t>
            </a:r>
            <a:r>
              <a:rPr lang="en-US" sz="1600" dirty="0" smtClean="0"/>
              <a:t>block’s value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allows </a:t>
            </a:r>
            <a:r>
              <a:rPr lang="en-US" sz="1600" dirty="0">
                <a:solidFill>
                  <a:srgbClr val="C00000"/>
                </a:solidFill>
              </a:rPr>
              <a:t>us </a:t>
            </a:r>
            <a:r>
              <a:rPr lang="en-US" sz="1600" dirty="0" smtClean="0">
                <a:solidFill>
                  <a:srgbClr val="C00000"/>
                </a:solidFill>
              </a:rPr>
              <a:t>to verify </a:t>
            </a:r>
            <a:r>
              <a:rPr lang="en-US" sz="1600" dirty="0">
                <a:solidFill>
                  <a:srgbClr val="C00000"/>
                </a:solidFill>
              </a:rPr>
              <a:t>that the value hasn’t been changed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36" y="3057929"/>
            <a:ext cx="5151728" cy="22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74" y="2286784"/>
            <a:ext cx="6719251" cy="2940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9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Application of Blockchain</a:t>
            </a:r>
            <a:endParaRPr lang="en-US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14459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</a:t>
            </a:r>
            <a:r>
              <a:rPr lang="en-US" sz="2000" b="1" dirty="0" smtClean="0"/>
              <a:t>amper-evident log</a:t>
            </a:r>
            <a:r>
              <a:rPr lang="en-US" sz="2000" dirty="0" smtClean="0"/>
              <a:t>: a </a:t>
            </a:r>
            <a:r>
              <a:rPr lang="en-US" sz="2000" dirty="0"/>
              <a:t>log data structure that stores data and allows us to append data to </a:t>
            </a:r>
            <a:r>
              <a:rPr lang="en-US" sz="2000" dirty="0" smtClean="0"/>
              <a:t>the end </a:t>
            </a:r>
            <a:r>
              <a:rPr lang="en-US" sz="2000" dirty="0"/>
              <a:t>of the log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if somebody </a:t>
            </a:r>
            <a:r>
              <a:rPr lang="en-US" dirty="0"/>
              <a:t>alters </a:t>
            </a:r>
            <a:r>
              <a:rPr lang="en-US" dirty="0" smtClean="0"/>
              <a:t>an earlier item in the log, we can detect </a:t>
            </a:r>
            <a:r>
              <a:rPr lang="en-US" dirty="0"/>
              <a:t>the </a:t>
            </a:r>
            <a:r>
              <a:rPr lang="en-US" dirty="0" smtClean="0"/>
              <a:t>change.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adversary cannot tamper </a:t>
            </a:r>
            <a:r>
              <a:rPr lang="en-US" dirty="0"/>
              <a:t>with </a:t>
            </a:r>
            <a:r>
              <a:rPr lang="en-US" dirty="0" smtClean="0"/>
              <a:t>the head </a:t>
            </a:r>
            <a:r>
              <a:rPr lang="en-US" dirty="0"/>
              <a:t>of the </a:t>
            </a:r>
            <a:r>
              <a:rPr lang="en-US" dirty="0" smtClean="0"/>
              <a:t>list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1383" y="5235754"/>
            <a:ext cx="5547360" cy="6250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genesis </a:t>
            </a:r>
            <a:r>
              <a:rPr lang="en-US" sz="2000" b="1" dirty="0" smtClean="0"/>
              <a:t>block</a:t>
            </a:r>
            <a:r>
              <a:rPr lang="en-US" sz="2000" dirty="0" smtClean="0"/>
              <a:t>: the first block on the chain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85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28" y="3555751"/>
            <a:ext cx="4880895" cy="2514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Merkle Tree</a:t>
            </a:r>
            <a:endParaRPr lang="en-US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48699"/>
            <a:ext cx="9144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Merkle Tree</a:t>
            </a:r>
            <a:r>
              <a:rPr lang="en-US" sz="2000" dirty="0" smtClean="0"/>
              <a:t>: A </a:t>
            </a:r>
            <a:r>
              <a:rPr lang="en-US" sz="2000" dirty="0"/>
              <a:t>binary tree with hash </a:t>
            </a:r>
            <a:r>
              <a:rPr lang="en-US" sz="2000" dirty="0" smtClean="0"/>
              <a:t>pointers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Building a Merkle tree </a:t>
            </a:r>
            <a:r>
              <a:rPr lang="en-US" sz="2000" dirty="0" smtClean="0"/>
              <a:t>in the following way: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Leaves of the tree:  blocks containing data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Group the data items into </a:t>
            </a:r>
            <a:r>
              <a:rPr lang="en-US" dirty="0"/>
              <a:t>pairs of </a:t>
            </a:r>
            <a:r>
              <a:rPr lang="en-US" dirty="0" smtClean="0"/>
              <a:t>two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each pair we build a data </a:t>
            </a:r>
            <a:r>
              <a:rPr lang="en-US" dirty="0" smtClean="0"/>
              <a:t>structure that </a:t>
            </a:r>
            <a:r>
              <a:rPr lang="en-US" dirty="0"/>
              <a:t>has two hash </a:t>
            </a:r>
            <a:r>
              <a:rPr lang="en-US" dirty="0" smtClean="0"/>
              <a:t>pointers 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Group the hash pointers </a:t>
            </a:r>
            <a:r>
              <a:rPr lang="en-US" dirty="0"/>
              <a:t>into groups of </a:t>
            </a:r>
            <a:r>
              <a:rPr lang="en-US" dirty="0" smtClean="0"/>
              <a:t>two,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</a:t>
            </a:r>
            <a:r>
              <a:rPr lang="en-US" dirty="0"/>
              <a:t>the hash of </a:t>
            </a:r>
            <a:r>
              <a:rPr lang="en-US" dirty="0" smtClean="0"/>
              <a:t>each pair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Continue </a:t>
            </a:r>
            <a:r>
              <a:rPr lang="en-US" dirty="0"/>
              <a:t>doing this until we reach a single </a:t>
            </a:r>
            <a:r>
              <a:rPr lang="en-US" dirty="0" smtClean="0"/>
              <a:t>block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Merkle root</a:t>
            </a:r>
            <a:r>
              <a:rPr lang="en-US" dirty="0" smtClean="0">
                <a:solidFill>
                  <a:srgbClr val="C00000"/>
                </a:solidFill>
              </a:rPr>
              <a:t>: the </a:t>
            </a:r>
            <a:r>
              <a:rPr lang="en-US" dirty="0">
                <a:solidFill>
                  <a:srgbClr val="C00000"/>
                </a:solidFill>
              </a:rPr>
              <a:t>root of the </a:t>
            </a:r>
            <a:r>
              <a:rPr lang="en-US" dirty="0" smtClean="0">
                <a:solidFill>
                  <a:srgbClr val="C00000"/>
                </a:solidFill>
              </a:rPr>
              <a:t>tree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9450" y="5187119"/>
            <a:ext cx="151163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/>
              <a:t>The data items</a:t>
            </a:r>
          </a:p>
          <a:p>
            <a:pPr algn="ctr"/>
            <a:r>
              <a:rPr lang="en-US" dirty="0" smtClean="0"/>
              <a:t>in Bitcoin are </a:t>
            </a:r>
          </a:p>
          <a:p>
            <a:pPr algn="ctr"/>
            <a:r>
              <a:rPr lang="en-US" dirty="0" smtClean="0"/>
              <a:t>transactions.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 smtClean="0"/>
              <a:t>Public Key as Identities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41713"/>
                <a:ext cx="91440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Idea</a:t>
                </a:r>
                <a:r>
                  <a:rPr lang="en-US" sz="2000" dirty="0" smtClean="0"/>
                  <a:t>: equate the identity of a person in a system with its public </a:t>
                </a:r>
                <a:r>
                  <a:rPr lang="en-US" sz="2000" dirty="0"/>
                  <a:t>verification </a:t>
                </a:r>
                <a:r>
                  <a:rPr lang="en-US" sz="2000" dirty="0" smtClean="0"/>
                  <a:t>key in a digital </a:t>
                </a:r>
                <a:r>
                  <a:rPr lang="en-US" sz="2000" dirty="0"/>
                  <a:t>signature </a:t>
                </a:r>
                <a:r>
                  <a:rPr lang="en-US" sz="2000" dirty="0" smtClean="0"/>
                  <a:t>scheme.</a:t>
                </a:r>
                <a:endParaRPr lang="en-US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</a:t>
                </a:r>
                <a:r>
                  <a:rPr lang="en-US" dirty="0" smtClean="0"/>
                  <a:t>lice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r>
                  <a:rPr lang="en-US" dirty="0" smtClean="0"/>
                  <a:t>Bob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r>
                  <a:rPr lang="en-US" dirty="0" smtClean="0"/>
                  <a:t>Charlie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 smtClean="0"/>
                  <a:t>; …</a:t>
                </a:r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 makes </a:t>
                </a:r>
                <a:r>
                  <a:rPr lang="en-US" dirty="0"/>
                  <a:t>statements by signing </a:t>
                </a:r>
                <a:r>
                  <a:rPr lang="en-US" dirty="0" smtClean="0"/>
                  <a:t>the statements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 speak </a:t>
                </a:r>
                <a:r>
                  <a:rPr lang="en-US" dirty="0"/>
                  <a:t>for </a:t>
                </a:r>
                <a:r>
                  <a:rPr lang="en-US" dirty="0" smtClean="0"/>
                  <a:t>the identity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, a person </a:t>
                </a:r>
                <a:r>
                  <a:rPr lang="en-US" dirty="0"/>
                  <a:t>must </a:t>
                </a:r>
                <a:r>
                  <a:rPr lang="en-US" dirty="0" smtClean="0"/>
                  <a:t>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Consequence of the idea</a:t>
                </a:r>
                <a:r>
                  <a:rPr lang="en-US" sz="2000" dirty="0" smtClean="0"/>
                  <a:t>:</a:t>
                </a:r>
                <a:endParaRPr lang="en-US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 may use </a:t>
                </a:r>
                <a:r>
                  <a:rPr lang="en-US" dirty="0"/>
                  <a:t>the </a:t>
                </a:r>
                <a:r>
                  <a:rPr lang="en-US" b="1" dirty="0"/>
                  <a:t>hash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as her identity (public key is large!)</a:t>
                </a:r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public </a:t>
                </a:r>
                <a:r>
                  <a:rPr lang="en-US" dirty="0"/>
                  <a:t>key </a:t>
                </a:r>
                <a:r>
                  <a:rPr lang="en-US" dirty="0" smtClean="0"/>
                  <a:t>basically </a:t>
                </a:r>
                <a:r>
                  <a:rPr lang="en-US" b="1" dirty="0" smtClean="0"/>
                  <a:t>looks random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nobody can uncover </a:t>
                </a:r>
                <a:r>
                  <a:rPr lang="en-US" dirty="0"/>
                  <a:t>your real-world identity </a:t>
                </a:r>
                <a:r>
                  <a:rPr lang="en-US" dirty="0" smtClean="0"/>
                  <a:t>with your pk.</a:t>
                </a:r>
                <a:endParaRPr lang="en-US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You </a:t>
                </a:r>
                <a:r>
                  <a:rPr lang="en-US" dirty="0"/>
                  <a:t>can make a new identity </a:t>
                </a:r>
                <a:r>
                  <a:rPr lang="en-US" b="1" dirty="0"/>
                  <a:t>whenever you </a:t>
                </a:r>
                <a:r>
                  <a:rPr lang="en-US" b="1" dirty="0" smtClean="0"/>
                  <a:t>want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Decentralized </a:t>
                </a:r>
                <a:r>
                  <a:rPr lang="en-US" sz="2000" b="1" dirty="0" smtClean="0"/>
                  <a:t>ID Management: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register </a:t>
                </a:r>
                <a:r>
                  <a:rPr lang="en-US" dirty="0"/>
                  <a:t>as a user by yourself </a:t>
                </a:r>
                <a:r>
                  <a:rPr lang="en-US" b="1" dirty="0" smtClean="0"/>
                  <a:t>without a CA</a:t>
                </a:r>
                <a:endParaRPr lang="en-US" b="1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Make </a:t>
                </a:r>
                <a:r>
                  <a:rPr lang="en-US" b="1" dirty="0"/>
                  <a:t>as many identities as you want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Bitcoin, </a:t>
                </a:r>
                <a:r>
                  <a:rPr lang="en-US" dirty="0" smtClean="0"/>
                  <a:t>identities </a:t>
                </a:r>
                <a:r>
                  <a:rPr lang="en-US" dirty="0"/>
                  <a:t>are called </a:t>
                </a:r>
                <a:r>
                  <a:rPr lang="en-US" b="1" dirty="0"/>
                  <a:t>addresses </a:t>
                </a:r>
                <a:r>
                  <a:rPr lang="en-US" b="1" dirty="0" smtClean="0"/>
                  <a:t>(</a:t>
                </a:r>
                <a:r>
                  <a:rPr lang="en-US" b="1" dirty="0"/>
                  <a:t>hash of </a:t>
                </a:r>
                <a:r>
                  <a:rPr lang="en-US" b="1" dirty="0" smtClean="0"/>
                  <a:t>public </a:t>
                </a:r>
                <a:r>
                  <a:rPr lang="en-US" b="1" dirty="0"/>
                  <a:t>key</a:t>
                </a:r>
                <a:r>
                  <a:rPr lang="en-US" b="1" dirty="0" smtClean="0"/>
                  <a:t>)</a:t>
                </a:r>
                <a:endParaRPr lang="en-US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Anonymity and Privacy: </a:t>
                </a:r>
                <a:r>
                  <a:rPr lang="en-US" sz="2000" dirty="0" smtClean="0"/>
                  <a:t>may reveal your real world identity by analyzing the statements and actions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1713"/>
                <a:ext cx="9144000" cy="4708981"/>
              </a:xfrm>
              <a:prstGeom prst="rect">
                <a:avLst/>
              </a:prstGeom>
              <a:blipFill>
                <a:blip r:embed="rId2"/>
                <a:stretch>
                  <a:fillRect t="-907" b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9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err="1"/>
              <a:t>Goofycoin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197742"/>
                <a:ext cx="9144000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Rule </a:t>
                </a:r>
                <a:r>
                  <a:rPr lang="en-US" sz="2000" b="1" dirty="0"/>
                  <a:t>1</a:t>
                </a:r>
                <a:r>
                  <a:rPr lang="en-US" sz="2000" dirty="0"/>
                  <a:t>: </a:t>
                </a:r>
                <a:r>
                  <a:rPr lang="en-US" sz="2000" dirty="0" smtClean="0"/>
                  <a:t>Goofy creates </a:t>
                </a:r>
                <a:r>
                  <a:rPr lang="en-US" sz="2000" dirty="0"/>
                  <a:t>new coins </a:t>
                </a:r>
                <a:r>
                  <a:rPr lang="en-US" sz="2000" dirty="0" smtClean="0"/>
                  <a:t>and the new coins belong to Goofy.</a:t>
                </a:r>
                <a:endParaRPr lang="en-US" sz="20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create a coin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CreateCoin</a:t>
                </a:r>
                <a:r>
                  <a:rPr lang="en-US" sz="2000" dirty="0"/>
                  <a:t> [</a:t>
                </a:r>
                <a:r>
                  <a:rPr lang="en-US" sz="2000" dirty="0" err="1"/>
                  <a:t>uniqueCoinID</a:t>
                </a:r>
                <a:r>
                  <a:rPr lang="en-US" sz="2000" dirty="0"/>
                  <a:t>]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Goofy: </a:t>
                </a:r>
                <a:r>
                  <a:rPr lang="en-US" dirty="0"/>
                  <a:t>generates a unique coin ID </a:t>
                </a:r>
                <a:r>
                  <a:rPr lang="en-US" b="1" dirty="0" err="1" smtClean="0"/>
                  <a:t>uniqueCoinID</a:t>
                </a:r>
                <a:endParaRPr lang="en-US" b="1" dirty="0" smtClean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Goofy: constructs </a:t>
                </a:r>
                <a:r>
                  <a:rPr lang="en-US" dirty="0"/>
                  <a:t>the string </a:t>
                </a:r>
                <a:r>
                  <a:rPr lang="en-US" b="1" dirty="0" err="1" smtClean="0"/>
                  <a:t>CreateCoin</a:t>
                </a:r>
                <a:r>
                  <a:rPr lang="en-US" b="1" dirty="0" smtClean="0"/>
                  <a:t> [</a:t>
                </a:r>
                <a:r>
                  <a:rPr lang="en-US" b="1" dirty="0" err="1" smtClean="0"/>
                  <a:t>uniqueCoinID</a:t>
                </a:r>
                <a:r>
                  <a:rPr lang="en-US" b="1" dirty="0"/>
                  <a:t>]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Goofy: compute a signature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of the string with its private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solidFill>
                      <a:srgbClr val="0000FF"/>
                    </a:solidFill>
                  </a:rPr>
                  <a:t>CreateCoin</a:t>
                </a:r>
                <a:r>
                  <a:rPr lang="en-US" b="1" dirty="0">
                    <a:solidFill>
                      <a:srgbClr val="0000FF"/>
                    </a:solidFill>
                  </a:rPr>
                  <a:t> [</a:t>
                </a:r>
                <a:r>
                  <a:rPr lang="en-US" b="1" dirty="0" err="1" smtClean="0">
                    <a:solidFill>
                      <a:srgbClr val="0000FF"/>
                    </a:solidFill>
                  </a:rPr>
                  <a:t>uniqueCoinID</a:t>
                </a:r>
                <a:r>
                  <a:rPr lang="en-US" b="1" dirty="0" smtClean="0">
                    <a:solidFill>
                      <a:srgbClr val="0000FF"/>
                    </a:solidFill>
                  </a:rPr>
                  <a:t>]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a coin</a:t>
                </a:r>
                <a:r>
                  <a:rPr lang="en-US" dirty="0" smtClean="0"/>
                  <a:t>.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Anyone can verify </a:t>
                </a:r>
                <a:r>
                  <a:rPr lang="en-US" dirty="0" smtClean="0"/>
                  <a:t>if a coin is valid with </a:t>
                </a:r>
                <a:r>
                  <a:rPr lang="en-US" dirty="0" err="1" smtClean="0"/>
                  <a:t>Goofy’s</a:t>
                </a:r>
                <a:r>
                  <a:rPr lang="en-US" dirty="0" smtClean="0"/>
                  <a:t>  public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Rule 2</a:t>
                </a:r>
                <a:r>
                  <a:rPr lang="en-US" sz="2000" dirty="0"/>
                  <a:t>: </a:t>
                </a:r>
                <a:r>
                  <a:rPr lang="en-US" sz="2000" dirty="0" smtClean="0"/>
                  <a:t>whoever </a:t>
                </a:r>
                <a:r>
                  <a:rPr lang="en-US" sz="2000" dirty="0"/>
                  <a:t>owns a coin can transfer it to someone else.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transfer </a:t>
                </a:r>
                <a:r>
                  <a:rPr lang="en-US" sz="2000" b="1" dirty="0"/>
                  <a:t>a </a:t>
                </a:r>
                <a:r>
                  <a:rPr lang="en-US" sz="2000" b="1" dirty="0" smtClean="0"/>
                  <a:t>coin: </a:t>
                </a:r>
                <a:r>
                  <a:rPr lang="en-US" sz="2000" dirty="0" smtClean="0"/>
                  <a:t>from Goofy to Alice</a:t>
                </a:r>
                <a:endParaRPr lang="en-US" sz="2000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Goofy: creates </a:t>
                </a:r>
                <a:r>
                  <a:rPr lang="en-US" dirty="0"/>
                  <a:t>a new statement </a:t>
                </a:r>
                <a:r>
                  <a:rPr lang="en-US" dirty="0" smtClean="0"/>
                  <a:t>“</a:t>
                </a:r>
                <a:r>
                  <a:rPr lang="en-US" dirty="0">
                    <a:solidFill>
                      <a:srgbClr val="0000FF"/>
                    </a:solidFill>
                  </a:rPr>
                  <a:t>Pay this to Alice</a:t>
                </a:r>
                <a:r>
                  <a:rPr lang="en-US" dirty="0"/>
                  <a:t>” </a:t>
                </a:r>
                <a:endParaRPr lang="en-US" dirty="0" smtClean="0"/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“</a:t>
                </a:r>
                <a:r>
                  <a:rPr lang="en-US" dirty="0">
                    <a:solidFill>
                      <a:srgbClr val="0000FF"/>
                    </a:solidFill>
                  </a:rPr>
                  <a:t>this</a:t>
                </a:r>
                <a:r>
                  <a:rPr lang="en-US" dirty="0"/>
                  <a:t>” is a hash pointer </a:t>
                </a:r>
                <a:r>
                  <a:rPr lang="en-US" dirty="0" smtClean="0"/>
                  <a:t>to the </a:t>
                </a:r>
                <a:r>
                  <a:rPr lang="en-US" dirty="0"/>
                  <a:t>coin in </a:t>
                </a:r>
                <a:r>
                  <a:rPr lang="en-US" dirty="0" smtClean="0"/>
                  <a:t>question</a:t>
                </a:r>
                <a:endParaRPr lang="en-US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Goofy: </a:t>
                </a:r>
                <a:r>
                  <a:rPr lang="en-US" dirty="0"/>
                  <a:t>signs </a:t>
                </a:r>
                <a:r>
                  <a:rPr lang="en-US" dirty="0" smtClean="0"/>
                  <a:t>the statement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Then Alice </a:t>
                </a:r>
                <a:r>
                  <a:rPr lang="en-US" sz="1600" dirty="0"/>
                  <a:t>owns the coin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 prove that </a:t>
                </a:r>
                <a:r>
                  <a:rPr lang="en-US" dirty="0"/>
                  <a:t>she owns the </a:t>
                </a:r>
                <a:r>
                  <a:rPr lang="en-US" dirty="0" smtClean="0"/>
                  <a:t>coin: present </a:t>
                </a:r>
                <a:r>
                  <a:rPr lang="en-US" dirty="0"/>
                  <a:t>the </a:t>
                </a:r>
                <a:r>
                  <a:rPr lang="en-US" dirty="0" smtClean="0"/>
                  <a:t>string and signature.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42"/>
                <a:ext cx="9144000" cy="4062651"/>
              </a:xfrm>
              <a:prstGeom prst="rect">
                <a:avLst/>
              </a:prstGeom>
              <a:blipFill>
                <a:blip r:embed="rId2"/>
                <a:stretch>
                  <a:fillRect t="-900" b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36" y="5259190"/>
            <a:ext cx="2156647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5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35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 err="1"/>
              <a:t>Goofycoin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136782"/>
                <a:ext cx="9144000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Transfer </a:t>
                </a:r>
                <a:r>
                  <a:rPr lang="en-US" sz="2000" b="1" dirty="0"/>
                  <a:t>the coin</a:t>
                </a:r>
                <a:r>
                  <a:rPr lang="en-US" sz="2000" dirty="0" smtClean="0"/>
                  <a:t>: from Alice to Bob</a:t>
                </a:r>
                <a:endParaRPr lang="en-US" sz="2000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Alice: creates </a:t>
                </a:r>
                <a:r>
                  <a:rPr lang="en-US" dirty="0"/>
                  <a:t>a statement </a:t>
                </a:r>
                <a:r>
                  <a:rPr lang="en-US" dirty="0" smtClean="0"/>
                  <a:t>“</a:t>
                </a:r>
                <a:r>
                  <a:rPr lang="en-US" dirty="0">
                    <a:solidFill>
                      <a:srgbClr val="0000FF"/>
                    </a:solidFill>
                  </a:rPr>
                  <a:t>Pay this to Bob’s public key</a:t>
                </a:r>
                <a:r>
                  <a:rPr lang="en-US" dirty="0" smtClean="0"/>
                  <a:t>” </a:t>
                </a:r>
                <a:endParaRPr lang="en-US" dirty="0"/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“</a:t>
                </a:r>
                <a:r>
                  <a:rPr lang="en-US" sz="1600" dirty="0">
                    <a:solidFill>
                      <a:srgbClr val="0000FF"/>
                    </a:solidFill>
                  </a:rPr>
                  <a:t>this</a:t>
                </a:r>
                <a:r>
                  <a:rPr lang="en-US" sz="1600" dirty="0"/>
                  <a:t>” is </a:t>
                </a:r>
                <a:r>
                  <a:rPr lang="en-US" sz="1600" dirty="0" smtClean="0"/>
                  <a:t>a hash </a:t>
                </a:r>
                <a:r>
                  <a:rPr lang="en-US" sz="1600" dirty="0"/>
                  <a:t>pointer to </a:t>
                </a:r>
                <a:r>
                  <a:rPr lang="en-US" sz="1600" dirty="0" smtClean="0"/>
                  <a:t>Alice’s coin </a:t>
                </a:r>
                <a:endParaRPr lang="en-US" sz="1600" dirty="0"/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Alice: </a:t>
                </a:r>
                <a:r>
                  <a:rPr lang="en-US" dirty="0"/>
                  <a:t>signs </a:t>
                </a:r>
                <a:r>
                  <a:rPr lang="en-US" dirty="0" smtClean="0"/>
                  <a:t> this statement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Then Bob owns the coin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Bob proves that he owns the coin: </a:t>
                </a:r>
                <a:r>
                  <a:rPr lang="en-US" dirty="0"/>
                  <a:t>present the string and signature</a:t>
                </a:r>
              </a:p>
              <a:p>
                <a:pPr marL="2171700" lvl="4" indent="-3429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 verifier can follow the </a:t>
                </a:r>
                <a:r>
                  <a:rPr lang="en-US" sz="1600" dirty="0"/>
                  <a:t>chain of hash pointers </a:t>
                </a:r>
                <a:r>
                  <a:rPr lang="en-US" sz="1600" dirty="0" smtClean="0"/>
                  <a:t>and </a:t>
                </a:r>
                <a:r>
                  <a:rPr lang="en-US" sz="1600" dirty="0"/>
                  <a:t>verify </a:t>
                </a:r>
                <a:r>
                  <a:rPr lang="en-US" sz="1600" dirty="0" smtClean="0"/>
                  <a:t>at </a:t>
                </a:r>
                <a:r>
                  <a:rPr lang="en-US" sz="1600" dirty="0"/>
                  <a:t>each </a:t>
                </a:r>
                <a:r>
                  <a:rPr lang="en-US" sz="1600" dirty="0" smtClean="0"/>
                  <a:t>step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6782"/>
                <a:ext cx="9144000" cy="1969770"/>
              </a:xfrm>
              <a:prstGeom prst="rect">
                <a:avLst/>
              </a:prstGeom>
              <a:blipFill>
                <a:blip r:embed="rId2"/>
                <a:stretch>
                  <a:fillRect t="-1852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63" y="3094440"/>
            <a:ext cx="3122475" cy="27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68211</TotalTime>
  <Words>2385</Words>
  <Application>Microsoft Office PowerPoint</Application>
  <PresentationFormat>On-screen Show (4:3)</PresentationFormat>
  <Paragraphs>288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Georgia</vt:lpstr>
      <vt:lpstr>Cambria Math</vt:lpstr>
      <vt:lpstr>Arial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rogaway</dc:creator>
  <cp:lastModifiedBy>zhanglf</cp:lastModifiedBy>
  <cp:revision>2678</cp:revision>
  <cp:lastPrinted>2021-12-05T15:52:53Z</cp:lastPrinted>
  <dcterms:created xsi:type="dcterms:W3CDTF">2010-03-16T01:26:44Z</dcterms:created>
  <dcterms:modified xsi:type="dcterms:W3CDTF">2021-12-10T07:59:47Z</dcterms:modified>
</cp:coreProperties>
</file>